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363" r:id="rId2"/>
    <p:sldId id="364" r:id="rId3"/>
    <p:sldId id="362" r:id="rId4"/>
    <p:sldId id="359" r:id="rId5"/>
    <p:sldId id="360" r:id="rId6"/>
    <p:sldId id="327" r:id="rId7"/>
    <p:sldId id="348" r:id="rId8"/>
    <p:sldId id="325" r:id="rId9"/>
    <p:sldId id="330" r:id="rId10"/>
    <p:sldId id="328" r:id="rId11"/>
    <p:sldId id="331" r:id="rId12"/>
    <p:sldId id="332" r:id="rId13"/>
    <p:sldId id="297" r:id="rId14"/>
    <p:sldId id="257" r:id="rId15"/>
    <p:sldId id="333" r:id="rId16"/>
    <p:sldId id="298" r:id="rId17"/>
    <p:sldId id="339" r:id="rId18"/>
    <p:sldId id="340" r:id="rId19"/>
    <p:sldId id="341" r:id="rId20"/>
    <p:sldId id="337" r:id="rId21"/>
    <p:sldId id="342" r:id="rId22"/>
    <p:sldId id="343" r:id="rId23"/>
    <p:sldId id="335" r:id="rId24"/>
    <p:sldId id="336" r:id="rId25"/>
    <p:sldId id="344" r:id="rId26"/>
    <p:sldId id="345" r:id="rId27"/>
    <p:sldId id="347" r:id="rId28"/>
    <p:sldId id="346" r:id="rId29"/>
    <p:sldId id="353" r:id="rId30"/>
    <p:sldId id="354" r:id="rId31"/>
    <p:sldId id="355" r:id="rId32"/>
    <p:sldId id="356" r:id="rId33"/>
    <p:sldId id="357" r:id="rId34"/>
    <p:sldId id="358" r:id="rId35"/>
    <p:sldId id="338" r:id="rId36"/>
    <p:sldId id="334" r:id="rId37"/>
    <p:sldId id="350" r:id="rId38"/>
    <p:sldId id="349" r:id="rId39"/>
    <p:sldId id="361" r:id="rId40"/>
    <p:sldId id="35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63"/>
            <p14:sldId id="364"/>
            <p14:sldId id="362"/>
            <p14:sldId id="359"/>
            <p14:sldId id="360"/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53"/>
            <p14:sldId id="354"/>
            <p14:sldId id="355"/>
            <p14:sldId id="356"/>
            <p14:sldId id="357"/>
            <p14:sldId id="358"/>
            <p14:sldId id="338"/>
            <p14:sldId id="334"/>
            <p14:sldId id="350"/>
            <p14:sldId id="349"/>
            <p14:sldId id="361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33"/>
    <a:srgbClr val="009999"/>
    <a:srgbClr val="FF6600"/>
    <a:srgbClr val="FFFF00"/>
    <a:srgbClr val="33CC33"/>
    <a:srgbClr val="FF3300"/>
    <a:srgbClr val="FF9900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5" autoAdjust="0"/>
    <p:restoredTop sz="95366" autoAdjust="0"/>
  </p:normalViewPr>
  <p:slideViewPr>
    <p:cSldViewPr>
      <p:cViewPr varScale="1">
        <p:scale>
          <a:sx n="107" d="100"/>
          <a:sy n="107" d="100"/>
        </p:scale>
        <p:origin x="103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29.7.2019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29.7.2019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29.7.2019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29.7.2019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29.7.2019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29.7.2019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ublic-republic.com/magazine/2012/01/83405.php" TargetMode="External"/><Relationship Id="rId13" Type="http://schemas.openxmlformats.org/officeDocument/2006/relationships/hyperlink" Target="https://www.eniday.com/en/" TargetMode="External"/><Relationship Id="rId18" Type="http://schemas.openxmlformats.org/officeDocument/2006/relationships/hyperlink" Target="https://www.eni.com/enipedia/en_IT/home.page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5" Type="http://schemas.openxmlformats.org/officeDocument/2006/relationships/image" Target="../media/image15.png"/><Relationship Id="rId2" Type="http://schemas.openxmlformats.org/officeDocument/2006/relationships/hyperlink" Target="https://www.verizon.com/home/verizonglobalhome/ghp_landing.aspx" TargetMode="External"/><Relationship Id="rId16" Type="http://schemas.openxmlformats.org/officeDocument/2006/relationships/hyperlink" Target="https://www.eni.com/en_IT/home.page" TargetMode="Externa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" TargetMode="External"/><Relationship Id="rId11" Type="http://schemas.openxmlformats.org/officeDocument/2006/relationships/hyperlink" Target="http://www.public-republic.com/wp-content/uploads/2012/1.jpg" TargetMode="External"/><Relationship Id="rId24" Type="http://schemas.openxmlformats.org/officeDocument/2006/relationships/hyperlink" Target="https://www.bp.com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hyperlink" Target="https://www.bp.com/en/global/corporate/sustainability.html" TargetMode="External"/><Relationship Id="rId14" Type="http://schemas.openxmlformats.org/officeDocument/2006/relationships/image" Target="../media/image7.png"/><Relationship Id="rId22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hyperlink" Target="https://wordpress.com/start/business/?ref=homepage" TargetMode="External"/><Relationship Id="rId2" Type="http://schemas.openxmlformats.org/officeDocument/2006/relationships/hyperlink" Target="https://www.wpbeginner.com/beginners-guide/self-hosted-wordpress-org-vs-free-wordpress-com-infograph/?display=w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beginners-guide/self-hosted-wordpress-org-vs-free-wordpress-com-infograph/" TargetMode="External"/><Relationship Id="rId11" Type="http://schemas.openxmlformats.org/officeDocument/2006/relationships/hyperlink" Target="https://wordpress.com/start/premium/?ref=homepage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3.png"/><Relationship Id="rId4" Type="http://schemas.openxmlformats.org/officeDocument/2006/relationships/hyperlink" Target="https://static.businessworld.in/article/article_extra_large_image/1469428090_JLek1O_Overview-graphic-soldier-470.jpg" TargetMode="External"/><Relationship Id="rId9" Type="http://schemas.openxmlformats.org/officeDocument/2006/relationships/hyperlink" Target="https://en.wikipedia.org/wiki/Affiliate_marketi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46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33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64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68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53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62.png"/><Relationship Id="rId46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59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63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61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52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65.png"/><Relationship Id="rId52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67.png"/><Relationship Id="rId8" Type="http://schemas.openxmlformats.org/officeDocument/2006/relationships/image" Target="../media/image51.png"/><Relationship Id="rId51" Type="http://schemas.openxmlformats.org/officeDocument/2006/relationships/hyperlink" Target="https://www.iono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74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75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2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78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77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79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82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pbeginner.com/" TargetMode="External"/><Relationship Id="rId13" Type="http://schemas.openxmlformats.org/officeDocument/2006/relationships/image" Target="../media/image87.png"/><Relationship Id="rId3" Type="http://schemas.openxmlformats.org/officeDocument/2006/relationships/image" Target="../media/image85.png"/><Relationship Id="rId7" Type="http://schemas.openxmlformats.org/officeDocument/2006/relationships/image" Target="../media/image80.png"/><Relationship Id="rId12" Type="http://schemas.openxmlformats.org/officeDocument/2006/relationships/hyperlink" Target="https://cdn.wpbeginner.com/wp-content/uploads/2018/12/loginphpmyadmin.jpg" TargetMode="External"/><Relationship Id="rId2" Type="http://schemas.openxmlformats.org/officeDocument/2006/relationships/hyperlink" Target="https://youtu.be/50m263vX0Uw" TargetMode="Externa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pbeginner.com/wp-tutorials/how-to-install-wordpress-on-your-windows-computer-using-wamp/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86.png"/><Relationship Id="rId15" Type="http://schemas.openxmlformats.org/officeDocument/2006/relationships/image" Target="../media/image88.png"/><Relationship Id="rId10" Type="http://schemas.openxmlformats.org/officeDocument/2006/relationships/image" Target="../media/image33.png"/><Relationship Id="rId4" Type="http://schemas.openxmlformats.org/officeDocument/2006/relationships/hyperlink" Target="https://cdn4.wpbeginner.com/wp-content/uploads/2018/12/setphpmyadmin.jpg" TargetMode="External"/><Relationship Id="rId9" Type="http://schemas.openxmlformats.org/officeDocument/2006/relationships/image" Target="../media/image81.png"/><Relationship Id="rId14" Type="http://schemas.openxmlformats.org/officeDocument/2006/relationships/hyperlink" Target="https://cdn2.wpbeginner.com/wp-content/uploads/2018/12/createdatabase.jp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91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17" Type="http://schemas.openxmlformats.org/officeDocument/2006/relationships/image" Target="../media/image97.png"/><Relationship Id="rId2" Type="http://schemas.openxmlformats.org/officeDocument/2006/relationships/image" Target="../media/image90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92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99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98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94.png"/><Relationship Id="rId14" Type="http://schemas.openxmlformats.org/officeDocument/2006/relationships/image" Target="../media/image96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hyperlink" Target="https://www.daimler.com/sustainabili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100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33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12" Type="http://schemas.openxmlformats.org/officeDocument/2006/relationships/image" Target="../media/image2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105.png"/><Relationship Id="rId14" Type="http://schemas.openxmlformats.org/officeDocument/2006/relationships/hyperlink" Target="https://github.com/odan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102.png"/><Relationship Id="rId10" Type="http://schemas.openxmlformats.org/officeDocument/2006/relationships/image" Target="../media/image2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12" Type="http://schemas.openxmlformats.org/officeDocument/2006/relationships/image" Target="../media/image2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108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mp.org/2.10/en/bibliography.html#bibliography-online-gpl" TargetMode="External"/><Relationship Id="rId13" Type="http://schemas.openxmlformats.org/officeDocument/2006/relationships/hyperlink" Target="https://youtu.be/IeABb8cwdUg" TargetMode="External"/><Relationship Id="rId3" Type="http://schemas.openxmlformats.org/officeDocument/2006/relationships/image" Target="../media/image112.png"/><Relationship Id="rId7" Type="http://schemas.openxmlformats.org/officeDocument/2006/relationships/image" Target="../media/image33.png"/><Relationship Id="rId12" Type="http://schemas.openxmlformats.org/officeDocument/2006/relationships/hyperlink" Target="https://docs.gimp.org/2.8/en/legal.html" TargetMode="External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2.png"/><Relationship Id="rId5" Type="http://schemas.openxmlformats.org/officeDocument/2006/relationships/hyperlink" Target="https://docs.gimp.org/" TargetMode="External"/><Relationship Id="rId10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hyperlink" Target="https://github.com/VelinSkenderov/HTML-Task_20170221-/blob/master/WEB%20Analytics/WordPress/Graphic%20Design/%D0%93%D0%BB%D0%BE%D1%81%D0%B0%D1%80%D0%B8%D0%B9%20%D0%BD%D0%B0%20GIMP%20%D0%A0%D0%B0%D0%B7%D1%80%D0%B0%D0%B1%D0%BE%D1%82%D1%87%D0%B8%D0%BA%D0%B0%20(wiki.gimp.org).pdf" TargetMode="External"/><Relationship Id="rId1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33.png"/><Relationship Id="rId3" Type="http://schemas.openxmlformats.org/officeDocument/2006/relationships/hyperlink" Target="http://www.online-image-editor.com/" TargetMode="External"/><Relationship Id="rId7" Type="http://schemas.openxmlformats.org/officeDocument/2006/relationships/hyperlink" Target="https://ezgif.com/maker/ezgif-2-9962cfdea1f7-webp-webp/ezgif-2-9962cfdea1f7.webp" TargetMode="External"/><Relationship Id="rId12" Type="http://schemas.openxmlformats.org/officeDocument/2006/relationships/image" Target="../media/image122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1.gif"/><Relationship Id="rId5" Type="http://schemas.openxmlformats.org/officeDocument/2006/relationships/hyperlink" Target="http://gimp.bgschool.bg/index.html" TargetMode="External"/><Relationship Id="rId10" Type="http://schemas.openxmlformats.org/officeDocument/2006/relationships/hyperlink" Target="https://ezgif.com/" TargetMode="External"/><Relationship Id="rId4" Type="http://schemas.openxmlformats.org/officeDocument/2006/relationships/image" Target="../media/image118.png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Frank_Mittelbach" TargetMode="External"/><Relationship Id="rId13" Type="http://schemas.openxmlformats.org/officeDocument/2006/relationships/image" Target="../media/image127.jpeg"/><Relationship Id="rId3" Type="http://schemas.openxmlformats.org/officeDocument/2006/relationships/image" Target="../media/image2.png"/><Relationship Id="rId7" Type="http://schemas.openxmlformats.org/officeDocument/2006/relationships/hyperlink" Target="https://ru.wikipedia.org/wiki/&#1051;&#1101;&#1084;&#1087;&#1086;&#1088;&#1090;,_&#1051;&#1077;&#1089;&#1083;&#1080;" TargetMode="External"/><Relationship Id="rId12" Type="http://schemas.openxmlformats.org/officeDocument/2006/relationships/image" Target="../media/image12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5.png"/><Relationship Id="rId5" Type="http://schemas.openxmlformats.org/officeDocument/2006/relationships/hyperlink" Target="https://en.wikipedia.org/wiki/TeX" TargetMode="External"/><Relationship Id="rId10" Type="http://schemas.openxmlformats.org/officeDocument/2006/relationships/image" Target="../media/image124.png"/><Relationship Id="rId4" Type="http://schemas.openxmlformats.org/officeDocument/2006/relationships/hyperlink" Target="https://bg.wikipedia.org/wiki/&#1044;&#1086;&#1085;&#1072;&#1083;&#1076;_&#1050;&#1085;&#1091;&#1090;" TargetMode="External"/><Relationship Id="rId9" Type="http://schemas.openxmlformats.org/officeDocument/2006/relationships/hyperlink" Target="https://www.latex-project.org/" TargetMode="External"/><Relationship Id="rId14" Type="http://schemas.openxmlformats.org/officeDocument/2006/relationships/image" Target="../media/image12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hyperlink" Target="https://www.latex-project.org/" TargetMode="External"/><Relationship Id="rId3" Type="http://schemas.openxmlformats.org/officeDocument/2006/relationships/hyperlink" Target="https://bg.wikipedia.org/wiki/LaTeX" TargetMode="External"/><Relationship Id="rId7" Type="http://schemas.openxmlformats.org/officeDocument/2006/relationships/hyperlink" Target="https://texfaq.org/FAQ-latex2e" TargetMode="External"/><Relationship Id="rId12" Type="http://schemas.openxmlformats.org/officeDocument/2006/relationships/hyperlink" Target="https://bg.wikipedia.org/wiki/LaTeX#%D0%9F%D1%80%D0%B8%D0%BC%D0%B5%D1%80" TargetMode="External"/><Relationship Id="rId17" Type="http://schemas.openxmlformats.org/officeDocument/2006/relationships/hyperlink" Target="https://bg.wikipedia.org/wiki/&#1045;&#1079;&#1080;&#1082;_&#1079;&#1072;_&#1084;&#1072;&#1088;&#1082;&#1080;&#1088;&#1072;&#1085;&#1077;" TargetMode="External"/><Relationship Id="rId2" Type="http://schemas.openxmlformats.org/officeDocument/2006/relationships/image" Target="../media/image33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XML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researchgate.net/profile/Frank_Mittelbach" TargetMode="External"/><Relationship Id="rId15" Type="http://schemas.openxmlformats.org/officeDocument/2006/relationships/hyperlink" Target="https://www.latex-project.org/latex3/" TargetMode="External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hyperlink" Target="https://upload.wikimedia.org/wikipedia/commons/0/09/LaTeX_hello.png" TargetMode="External"/><Relationship Id="rId1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-project.org/" TargetMode="External"/><Relationship Id="rId13" Type="http://schemas.openxmlformats.org/officeDocument/2006/relationships/hyperlink" Target="https://en.wikipedia.org/wiki/TeX" TargetMode="External"/><Relationship Id="rId1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25.png"/><Relationship Id="rId12" Type="http://schemas.openxmlformats.org/officeDocument/2006/relationships/image" Target="../media/image133.png"/><Relationship Id="rId17" Type="http://schemas.openxmlformats.org/officeDocument/2006/relationships/hyperlink" Target="https://texfaq.org/FAQ-latex2e" TargetMode="External"/><Relationship Id="rId2" Type="http://schemas.openxmlformats.org/officeDocument/2006/relationships/hyperlink" Target="https://www.ctan.org/tex-archive/systems" TargetMode="External"/><Relationship Id="rId16" Type="http://schemas.openxmlformats.org/officeDocument/2006/relationships/image" Target="../media/image12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LaTeX" TargetMode="External"/><Relationship Id="rId11" Type="http://schemas.openxmlformats.org/officeDocument/2006/relationships/hyperlink" Target="../Graphic%20Design/Temp/James%20Patterson%20AUTHOR.png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135.png"/><Relationship Id="rId10" Type="http://schemas.openxmlformats.org/officeDocument/2006/relationships/hyperlink" Target="http://gunkies.org/wiki/VMS" TargetMode="External"/><Relationship Id="rId19" Type="http://schemas.openxmlformats.org/officeDocument/2006/relationships/hyperlink" Target="https://www.ctan.org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24.png"/><Relationship Id="rId1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ggh.eu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hyperlink" Target="https://www.webdesign-inspiration.com/web-design/shiprightco?redirect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msite.com/#tile-how-we-can-help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33.png"/><Relationship Id="rId7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-project.org/" TargetMode="External"/><Relationship Id="rId11" Type="http://schemas.openxmlformats.org/officeDocument/2006/relationships/image" Target="../media/image141.png"/><Relationship Id="rId5" Type="http://schemas.openxmlformats.org/officeDocument/2006/relationships/image" Target="../media/image125.png"/><Relationship Id="rId10" Type="http://schemas.openxmlformats.org/officeDocument/2006/relationships/image" Target="../media/image140.png"/><Relationship Id="rId4" Type="http://schemas.openxmlformats.org/officeDocument/2006/relationships/hyperlink" Target="https://bg.wikipedia.org/wiki/LaTeX" TargetMode="External"/><Relationship Id="rId9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PDF" TargetMode="External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hyperlink" Target="https://bg.wikipedia.org/wiki/Adobe" TargetMode="External"/><Relationship Id="rId3" Type="http://schemas.openxmlformats.org/officeDocument/2006/relationships/image" Target="../media/image142.png"/><Relationship Id="rId21" Type="http://schemas.openxmlformats.org/officeDocument/2006/relationships/image" Target="../media/image123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57.png"/><Relationship Id="rId2" Type="http://schemas.openxmlformats.org/officeDocument/2006/relationships/hyperlink" Target="https://github.com/VelinSkenderov/HTML-Task_20170221-/blob/master/WEB%20Analytics/WordPress/LaTeX/%D0%9D%D0%B5%20%D0%BC%D0%BD%D0%BE%D0%B3%D0%BE%20%D0%BA%D1%80%D0%B0%D1%82%D0%BA%D0%BE%20%D0%B2%D1%8A%D0%B2%D0%B5%D0%B4%D0%B5%D0%BD%D0%B8%D0%B5%20%D0%B2%20LATEX2%CE%B5%20(TeXdoc.net%2C%20lshort-bg).pdf" TargetMode="External"/><Relationship Id="rId16" Type="http://schemas.openxmlformats.org/officeDocument/2006/relationships/image" Target="../media/image151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24.png"/><Relationship Id="rId24" Type="http://schemas.openxmlformats.org/officeDocument/2006/relationships/hyperlink" Target="https://github.com/VelinSkenderov/HTML-Task_20170221-/blob/master/WEB%20Analytics/WordPress/pdfTEX/The%20pdfTEX%20user%20manual%20(cc.uoc.gr%2C%20pdftex-a.pdf).pdf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150.png"/><Relationship Id="rId23" Type="http://schemas.openxmlformats.org/officeDocument/2006/relationships/image" Target="../media/image156.png"/><Relationship Id="rId10" Type="http://schemas.openxmlformats.org/officeDocument/2006/relationships/image" Target="../media/image146.png"/><Relationship Id="rId19" Type="http://schemas.openxmlformats.org/officeDocument/2006/relationships/hyperlink" Target="https://www.iso.org/home.htm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Relationship Id="rId22" Type="http://schemas.openxmlformats.org/officeDocument/2006/relationships/image" Target="../media/image1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templates.com/cat/title-pages" TargetMode="External"/><Relationship Id="rId13" Type="http://schemas.openxmlformats.org/officeDocument/2006/relationships/image" Target="../media/image163.png"/><Relationship Id="rId18" Type="http://schemas.openxmlformats.org/officeDocument/2006/relationships/hyperlink" Target="https://www.latextemplates.com/cat/laboratory-reports" TargetMode="External"/><Relationship Id="rId26" Type="http://schemas.openxmlformats.org/officeDocument/2006/relationships/hyperlink" Target="https://www.latextemplates.com/cat/conference-posters" TargetMode="External"/><Relationship Id="rId39" Type="http://schemas.openxmlformats.org/officeDocument/2006/relationships/image" Target="../media/image33.png"/><Relationship Id="rId3" Type="http://schemas.openxmlformats.org/officeDocument/2006/relationships/image" Target="../media/image158.png"/><Relationship Id="rId21" Type="http://schemas.openxmlformats.org/officeDocument/2006/relationships/image" Target="../media/image167.png"/><Relationship Id="rId34" Type="http://schemas.openxmlformats.org/officeDocument/2006/relationships/hyperlink" Target="https://www.latextemplates.com/cat/articles" TargetMode="External"/><Relationship Id="rId7" Type="http://schemas.openxmlformats.org/officeDocument/2006/relationships/image" Target="../media/image160.png"/><Relationship Id="rId12" Type="http://schemas.openxmlformats.org/officeDocument/2006/relationships/hyperlink" Target="https://www.latextemplates.com/cat/presentations" TargetMode="External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33" Type="http://schemas.openxmlformats.org/officeDocument/2006/relationships/image" Target="../media/image173.png"/><Relationship Id="rId38" Type="http://schemas.openxmlformats.org/officeDocument/2006/relationships/image" Target="../media/image2.png"/><Relationship Id="rId2" Type="http://schemas.openxmlformats.org/officeDocument/2006/relationships/hyperlink" Target="https://www.latextemplates.com/cat/essays" TargetMode="External"/><Relationship Id="rId16" Type="http://schemas.openxmlformats.org/officeDocument/2006/relationships/hyperlink" Target="https://www.latextemplates.com/cat/newsletters" TargetMode="External"/><Relationship Id="rId20" Type="http://schemas.openxmlformats.org/officeDocument/2006/relationships/hyperlink" Target="https://www.latextemplates.com/cat/formal-letters" TargetMode="External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templates.com/" TargetMode="External"/><Relationship Id="rId11" Type="http://schemas.openxmlformats.org/officeDocument/2006/relationships/image" Target="../media/image162.png"/><Relationship Id="rId24" Type="http://schemas.openxmlformats.org/officeDocument/2006/relationships/hyperlink" Target="https://www.latextemplates.com/cat/cover-letters" TargetMode="External"/><Relationship Id="rId32" Type="http://schemas.openxmlformats.org/officeDocument/2006/relationships/hyperlink" Target="https://www.latextemplates.com/cat/assignments" TargetMode="External"/><Relationship Id="rId37" Type="http://schemas.openxmlformats.org/officeDocument/2006/relationships/image" Target="../media/image175.png"/><Relationship Id="rId40" Type="http://schemas.openxmlformats.org/officeDocument/2006/relationships/image" Target="../media/image176.png"/><Relationship Id="rId5" Type="http://schemas.openxmlformats.org/officeDocument/2006/relationships/image" Target="../media/image159.png"/><Relationship Id="rId15" Type="http://schemas.openxmlformats.org/officeDocument/2006/relationships/image" Target="../media/image164.png"/><Relationship Id="rId23" Type="http://schemas.openxmlformats.org/officeDocument/2006/relationships/image" Target="../media/image168.png"/><Relationship Id="rId28" Type="http://schemas.openxmlformats.org/officeDocument/2006/relationships/hyperlink" Target="https://www.latextemplates.com/cat/calendars" TargetMode="External"/><Relationship Id="rId36" Type="http://schemas.openxmlformats.org/officeDocument/2006/relationships/hyperlink" Target="https://www.latextemplates.com/cat/academic-journals" TargetMode="External"/><Relationship Id="rId10" Type="http://schemas.openxmlformats.org/officeDocument/2006/relationships/hyperlink" Target="https://www.latextemplates.com/wp-content/uploads/1995/01/thesis.png" TargetMode="External"/><Relationship Id="rId19" Type="http://schemas.openxmlformats.org/officeDocument/2006/relationships/image" Target="../media/image166.png"/><Relationship Id="rId31" Type="http://schemas.openxmlformats.org/officeDocument/2006/relationships/image" Target="../media/image172.png"/><Relationship Id="rId4" Type="http://schemas.openxmlformats.org/officeDocument/2006/relationships/hyperlink" Target="https://www.latextemplates.com/cat/laboratory-books" TargetMode="External"/><Relationship Id="rId9" Type="http://schemas.openxmlformats.org/officeDocument/2006/relationships/image" Target="../media/image161.png"/><Relationship Id="rId14" Type="http://schemas.openxmlformats.org/officeDocument/2006/relationships/hyperlink" Target="https://www.latextemplates.com/cat/miscellaneous" TargetMode="External"/><Relationship Id="rId22" Type="http://schemas.openxmlformats.org/officeDocument/2006/relationships/hyperlink" Target="https://www.latextemplates.com/cat/curricula-vitae" TargetMode="External"/><Relationship Id="rId27" Type="http://schemas.openxmlformats.org/officeDocument/2006/relationships/image" Target="../media/image170.png"/><Relationship Id="rId30" Type="http://schemas.openxmlformats.org/officeDocument/2006/relationships/hyperlink" Target="https://www.latextemplates.com/cat/books" TargetMode="External"/><Relationship Id="rId35" Type="http://schemas.openxmlformats.org/officeDocument/2006/relationships/image" Target="../media/image1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7.png"/><Relationship Id="rId7" Type="http://schemas.openxmlformats.org/officeDocument/2006/relationships/hyperlink" Target="http://cdn.mathjax.org/mathjax/latest/MathJax.js?config=TeX-AMS-MML_HTMLorMML" TargetMode="External"/><Relationship Id="rId2" Type="http://schemas.openxmlformats.org/officeDocument/2006/relationships/hyperlink" Target="http://latex.userpage.fu-berlin.de/ma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2.png"/><Relationship Id="rId4" Type="http://schemas.openxmlformats.org/officeDocument/2006/relationships/image" Target="../media/image1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hyperlink" Target="https://s0.wp.com/latex.php?latex=%5CLaTeX&amp;bg=ffffff&amp;fg=000&amp;s=0" TargetMode="External"/><Relationship Id="rId18" Type="http://schemas.openxmlformats.org/officeDocument/2006/relationships/hyperlink" Target="http://en.forums.wordpress.com/" TargetMode="External"/><Relationship Id="rId3" Type="http://schemas.openxmlformats.org/officeDocument/2006/relationships/image" Target="../media/image179.png"/><Relationship Id="rId21" Type="http://schemas.openxmlformats.org/officeDocument/2006/relationships/hyperlink" Target="https://en.support.wordpress.com/microsoft-word/#plain-text" TargetMode="External"/><Relationship Id="rId7" Type="http://schemas.openxmlformats.org/officeDocument/2006/relationships/hyperlink" Target="https://wordpress.org/" TargetMode="External"/><Relationship Id="rId12" Type="http://schemas.openxmlformats.org/officeDocument/2006/relationships/image" Target="../media/image183.png"/><Relationship Id="rId17" Type="http://schemas.openxmlformats.org/officeDocument/2006/relationships/image" Target="../media/image185.png"/><Relationship Id="rId25" Type="http://schemas.openxmlformats.org/officeDocument/2006/relationships/hyperlink" Target="http://www.ams.org/publications/authors/tex/tex" TargetMode="External"/><Relationship Id="rId2" Type="http://schemas.openxmlformats.org/officeDocument/2006/relationships/hyperlink" Target="https://github.com/VelinSkenderov/HTML-Task_20170221-/blob/master/WEB%20Analytics/WordPress/MiKTeX/LaTeX%20(support.wordpress.com).pdf" TargetMode="External"/><Relationship Id="rId16" Type="http://schemas.openxmlformats.org/officeDocument/2006/relationships/image" Target="../media/image184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hyperlink" Target="http://cdn.mathjax.org/mathjax/latest/MathJax.js?config=TeX-AMS-MML_HTMLorMML" TargetMode="External"/><Relationship Id="rId24" Type="http://schemas.openxmlformats.org/officeDocument/2006/relationships/hyperlink" Target="http://www.latex-project.org/guides/" TargetMode="External"/><Relationship Id="rId5" Type="http://schemas.openxmlformats.org/officeDocument/2006/relationships/image" Target="../media/image33.png"/><Relationship Id="rId15" Type="http://schemas.openxmlformats.org/officeDocument/2006/relationships/hyperlink" Target="https://s0.wp.com/latex.php?latex=i%5Chbar%5Cfrac%7B%5Cpartial%7D%7B%5Cpartial+t%7D%5Cleft%7C%5CPsi%28t%29%5Cright%3E%3DH%5Cleft%7C%5CPsi%28t%29%5Cright%3E&amp;bg=ffffff&amp;fg=000&amp;s=0" TargetMode="External"/><Relationship Id="rId23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hyperlink" Target="http://tex.stackexchange.com/" TargetMode="External"/><Relationship Id="rId4" Type="http://schemas.openxmlformats.org/officeDocument/2006/relationships/image" Target="../media/image180.png"/><Relationship Id="rId9" Type="http://schemas.openxmlformats.org/officeDocument/2006/relationships/hyperlink" Target="https://en.support.wordpress.com/latex/" TargetMode="External"/><Relationship Id="rId14" Type="http://schemas.openxmlformats.org/officeDocument/2006/relationships/image" Target="../media/image124.png"/><Relationship Id="rId22" Type="http://schemas.openxmlformats.org/officeDocument/2006/relationships/hyperlink" Target="https://s0.wp.com/latex.php?latex=%5CLaTeX&amp;bg=ffcccc&amp;fg=cc00ff&amp;s=4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wordpress-security/" TargetMode="External"/><Relationship Id="rId13" Type="http://schemas.openxmlformats.org/officeDocument/2006/relationships/hyperlink" Target="https://safebrowsing.google.com/" TargetMode="External"/><Relationship Id="rId3" Type="http://schemas.openxmlformats.org/officeDocument/2006/relationships/image" Target="../media/image188.png"/><Relationship Id="rId7" Type="http://schemas.openxmlformats.org/officeDocument/2006/relationships/image" Target="../media/image190.png"/><Relationship Id="rId12" Type="http://schemas.openxmlformats.org/officeDocument/2006/relationships/image" Target="../media/image192.png"/><Relationship Id="rId17" Type="http://schemas.openxmlformats.org/officeDocument/2006/relationships/hyperlink" Target="http://www.bmsys.eu/" TargetMode="External"/><Relationship Id="rId2" Type="http://schemas.openxmlformats.org/officeDocument/2006/relationships/hyperlink" Target="https://safebrowsing.google.com/safebrowsing/report_general/" TargetMode="Externa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parencyreport.google.com/safe-browsing/search?url=https:%2F%2Fwordpress.org%2F" TargetMode="External"/><Relationship Id="rId11" Type="http://schemas.openxmlformats.org/officeDocument/2006/relationships/hyperlink" Target="https://transparencyreport.google.com/safe-browsing/overview" TargetMode="External"/><Relationship Id="rId5" Type="http://schemas.openxmlformats.org/officeDocument/2006/relationships/image" Target="../media/image189.png"/><Relationship Id="rId15" Type="http://schemas.openxmlformats.org/officeDocument/2006/relationships/image" Target="../media/image194.png"/><Relationship Id="rId10" Type="http://schemas.openxmlformats.org/officeDocument/2006/relationships/image" Target="../media/image33.png"/><Relationship Id="rId4" Type="http://schemas.openxmlformats.org/officeDocument/2006/relationships/hyperlink" Target="https://transparencyreport.google.com/safe-browsing/search?url=www.bmsys.eu" TargetMode="External"/><Relationship Id="rId9" Type="http://schemas.openxmlformats.org/officeDocument/2006/relationships/image" Target="../media/image191.png"/><Relationship Id="rId14" Type="http://schemas.openxmlformats.org/officeDocument/2006/relationships/image" Target="../media/image1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hyperlink" Target="https://cdn4.wpbeginner.com/wp-content/uploads/2019/02/wpupdates.png" TargetMode="External"/><Relationship Id="rId3" Type="http://schemas.openxmlformats.org/officeDocument/2006/relationships/image" Target="../media/image195.png"/><Relationship Id="rId7" Type="http://schemas.openxmlformats.org/officeDocument/2006/relationships/hyperlink" Target="COMMON/&#1048;&#1053;&#1060;&#1054;&#1056;&#1052;&#1040;&#1062;&#1048;&#1054;&#1053;&#1053;&#1040;%20&#1041;&#1045;&#1047;&#1054;&#1055;&#1040;&#1057;&#1053;&#1054;&#1057;&#1058;%20&#1085;&#1072;%20WordPress%20(&#1056;&#1098;&#1082;&#1086;&#1074;&#1086;&#1076;&#1089;&#1090;&#1074;&#1086;%20'&#1057;&#1090;&#1098;&#1087;&#1082;&#1072;%20&#1087;&#1086;%20&#1089;&#1090;&#1098;&#1087;&#1082;&#1072;',%20wpbeginner.com,%202019).pdf" TargetMode="External"/><Relationship Id="rId12" Type="http://schemas.openxmlformats.org/officeDocument/2006/relationships/image" Target="../media/image33.png"/><Relationship Id="rId2" Type="http://schemas.openxmlformats.org/officeDocument/2006/relationships/hyperlink" Target="https://hostingfacts.com/wp-content/uploads/2015/12/site_hosting.png" TargetMode="External"/><Relationship Id="rId16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.png"/><Relationship Id="rId5" Type="http://schemas.openxmlformats.org/officeDocument/2006/relationships/image" Target="../media/image196.png"/><Relationship Id="rId15" Type="http://schemas.openxmlformats.org/officeDocument/2006/relationships/image" Target="../media/image201.png"/><Relationship Id="rId10" Type="http://schemas.openxmlformats.org/officeDocument/2006/relationships/image" Target="../media/image199.png"/><Relationship Id="rId4" Type="http://schemas.openxmlformats.org/officeDocument/2006/relationships/hyperlink" Target="https://www.wpbeginner.com/refer/updraftplus/" TargetMode="External"/><Relationship Id="rId9" Type="http://schemas.openxmlformats.org/officeDocument/2006/relationships/hyperlink" Target="https://cdn3.wpbeginner.com/wp-content/uploads/2019/02/strongpasswords.png" TargetMode="External"/><Relationship Id="rId1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s.wordpress.org/plugin/sucuri-scanner.1.8.20.zip" TargetMode="External"/><Relationship Id="rId3" Type="http://schemas.openxmlformats.org/officeDocument/2006/relationships/image" Target="../media/image202.png"/><Relationship Id="rId7" Type="http://schemas.openxmlformats.org/officeDocument/2006/relationships/image" Target="../media/image2.png"/><Relationship Id="rId2" Type="http://schemas.openxmlformats.org/officeDocument/2006/relationships/hyperlink" Target="https://bg.wordpress.org/plugins/sucuri-sca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05.png"/><Relationship Id="rId5" Type="http://schemas.openxmlformats.org/officeDocument/2006/relationships/image" Target="../media/image203.png"/><Relationship Id="rId10" Type="http://schemas.openxmlformats.org/officeDocument/2006/relationships/hyperlink" Target="https://ps.w.org/sucuri-scanner/assets/screenshot-4.png?rev=1702421" TargetMode="External"/><Relationship Id="rId4" Type="http://schemas.openxmlformats.org/officeDocument/2006/relationships/hyperlink" Target="https://sucuri.net/website-security-platform/signup" TargetMode="External"/><Relationship Id="rId9" Type="http://schemas.openxmlformats.org/officeDocument/2006/relationships/image" Target="../media/image2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hyperlink" Target="https://ps.w.org/sucuri-scanner/assets/screenshot-5.png" TargetMode="External"/><Relationship Id="rId18" Type="http://schemas.openxmlformats.org/officeDocument/2006/relationships/image" Target="../media/image213.png"/><Relationship Id="rId3" Type="http://schemas.openxmlformats.org/officeDocument/2006/relationships/image" Target="../media/image206.png"/><Relationship Id="rId21" Type="http://schemas.openxmlformats.org/officeDocument/2006/relationships/image" Target="../media/image2.png"/><Relationship Id="rId7" Type="http://schemas.openxmlformats.org/officeDocument/2006/relationships/hyperlink" Target="https://ps.w.org/sucuri-scanner/assets/screenshot-2.png" TargetMode="External"/><Relationship Id="rId12" Type="http://schemas.openxmlformats.org/officeDocument/2006/relationships/image" Target="../media/image210.png"/><Relationship Id="rId17" Type="http://schemas.openxmlformats.org/officeDocument/2006/relationships/hyperlink" Target="https://ps.w.org/sucuri-scanner/assets/screenshot-7.png" TargetMode="External"/><Relationship Id="rId2" Type="http://schemas.openxmlformats.org/officeDocument/2006/relationships/hyperlink" Target="https://ps.w.org/sucuri-scanner/assets/screenshot-1.png" TargetMode="External"/><Relationship Id="rId16" Type="http://schemas.openxmlformats.org/officeDocument/2006/relationships/image" Target="../media/image212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hyperlink" Target="https://ps.w.org/sucuri-scanner/assets/screenshot-4.png" TargetMode="External"/><Relationship Id="rId5" Type="http://schemas.openxmlformats.org/officeDocument/2006/relationships/hyperlink" Target="https://bg.wordpress.org/plugins/sucuri-scanner/" TargetMode="External"/><Relationship Id="rId15" Type="http://schemas.openxmlformats.org/officeDocument/2006/relationships/hyperlink" Target="https://ps.w.org/sucuri-scanner/assets/screenshot-6.png" TargetMode="External"/><Relationship Id="rId10" Type="http://schemas.openxmlformats.org/officeDocument/2006/relationships/image" Target="../media/image209.png"/><Relationship Id="rId19" Type="http://schemas.openxmlformats.org/officeDocument/2006/relationships/hyperlink" Target="https://ps.w.org/sucuri-scanner/assets/screenshot-8.png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ps.w.org/sucuri-scanner/assets/screenshot-3.png" TargetMode="External"/><Relationship Id="rId14" Type="http://schemas.openxmlformats.org/officeDocument/2006/relationships/image" Target="../media/image2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inx.com/resources/glossary/reverse-proxy-server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ownloads.mariadb.org/mariadb/10.0.38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s.mariadb.org/" TargetMode="External"/><Relationship Id="rId5" Type="http://schemas.openxmlformats.org/officeDocument/2006/relationships/hyperlink" Target="https://dev.mysql.com/downloads/mysql/5.6.html" TargetMode="External"/><Relationship Id="rId4" Type="http://schemas.openxmlformats.org/officeDocument/2006/relationships/hyperlink" Target="http://php.net/archive/2019.php#id2019-07-04-1" TargetMode="External"/><Relationship Id="rId9" Type="http://schemas.openxmlformats.org/officeDocument/2006/relationships/hyperlink" Target="https://bg.wordpress.org/latest-bg_BG.zi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24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23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hyperlink" Target="https://wordpress.org/showcase/files/2015/11/9b5e0319-9342-43b3-a469-3eaa83225e59-1.png?w=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com.br/" TargetMode="External"/><Relationship Id="rId5" Type="http://schemas.openxmlformats.org/officeDocument/2006/relationships/image" Target="../media/image30.png"/><Relationship Id="rId10" Type="http://schemas.openxmlformats.org/officeDocument/2006/relationships/hyperlink" Target="https://wordpress.org/" TargetMode="External"/><Relationship Id="rId4" Type="http://schemas.openxmlformats.org/officeDocument/2006/relationships/hyperlink" Target="https://www.rollingstones.com/" TargetMode="Externa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40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1E6A6FD0-1918-4F81-B1FD-A3E5D2A7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9600"/>
            <a:ext cx="8001000" cy="5943961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35A5314-B9FD-451D-AE2E-3CAA75DFB4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4CA158E-30B4-4251-BBC8-74D51916E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A407FD6-571F-4243-8717-72736429CB63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C759D01-C525-4619-A75D-A70725E8834A}"/>
              </a:ext>
            </a:extLst>
          </p:cNvPr>
          <p:cNvSpPr txBox="1">
            <a:spLocks/>
          </p:cNvSpPr>
          <p:nvPr/>
        </p:nvSpPr>
        <p:spPr>
          <a:xfrm>
            <a:off x="8001000" y="647700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6DF3BDD-5F18-4F86-AC94-E12C9836EA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"/>
            <a:ext cx="1371600" cy="35814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FFCFBBA-B299-46C6-81C2-A2C52BFF8996}"/>
              </a:ext>
            </a:extLst>
          </p:cNvPr>
          <p:cNvSpPr txBox="1">
            <a:spLocks/>
          </p:cNvSpPr>
          <p:nvPr/>
        </p:nvSpPr>
        <p:spPr>
          <a:xfrm>
            <a:off x="1828800" y="178401"/>
            <a:ext cx="58674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Най-успешни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Корпоративни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Сайтове за </a:t>
            </a:r>
            <a:r>
              <a:rPr lang="bg-BG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2019г.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Глобален план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7091A-873B-45A6-B963-CDA3DC9C13F7}"/>
              </a:ext>
            </a:extLst>
          </p:cNvPr>
          <p:cNvSpPr txBox="1"/>
          <p:nvPr/>
        </p:nvSpPr>
        <p:spPr>
          <a:xfrm>
            <a:off x="381000" y="914400"/>
            <a:ext cx="8458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AutoNum type="romanUcPeriod"/>
              <a:tabLst>
                <a:tab pos="179388" algn="l"/>
              </a:tabLst>
            </a:pPr>
            <a:r>
              <a:rPr lang="bg-BG" sz="1400" dirty="0"/>
              <a:t>Корпоративните </a:t>
            </a:r>
            <a:r>
              <a:rPr lang="en-US" sz="1400" dirty="0"/>
              <a:t>WEB</a:t>
            </a:r>
            <a:r>
              <a:rPr lang="bg-BG" sz="1400" dirty="0"/>
              <a:t>-Сайтове: все по-добре естетически издържани.</a:t>
            </a:r>
          </a:p>
          <a:p>
            <a:pPr>
              <a:tabLst>
                <a:tab pos="179388" algn="l"/>
              </a:tabLst>
            </a:pPr>
            <a:endParaRPr lang="bg-BG" sz="1400" dirty="0"/>
          </a:p>
          <a:p>
            <a:pPr marL="350838" indent="-171450"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bg-BG" sz="1200" dirty="0"/>
              <a:t>Големи, изчистени</a:t>
            </a:r>
            <a:r>
              <a:rPr lang="bg-BG" sz="1200" b="1" dirty="0"/>
              <a:t>*</a:t>
            </a:r>
            <a:r>
              <a:rPr lang="bg-BG" sz="1200" dirty="0"/>
              <a:t> изображения </a:t>
            </a:r>
            <a:r>
              <a:rPr lang="bg-BG" sz="1000" dirty="0"/>
              <a:t>(</a:t>
            </a:r>
            <a:r>
              <a:rPr lang="bg-BG" sz="1000" b="1" dirty="0"/>
              <a:t>* </a:t>
            </a:r>
            <a:r>
              <a:rPr lang="bg-BG" sz="1000" dirty="0"/>
              <a:t>с </a:t>
            </a:r>
            <a:r>
              <a:rPr lang="bg-BG" sz="1000" dirty="0" err="1">
                <a:hlinkClick r:id="rId8"/>
              </a:rPr>
              <a:t>Минималистическа</a:t>
            </a:r>
            <a:r>
              <a:rPr lang="bg-BG" sz="1000" dirty="0"/>
              <a:t> естетика:              - минимум цветове, стойности, форми, линии и структури)</a:t>
            </a:r>
          </a:p>
          <a:p>
            <a:pPr marL="268288" indent="-268288">
              <a:buFont typeface="+mj-lt"/>
              <a:buAutoNum type="romanUcPeriod" startAt="2"/>
            </a:pPr>
            <a:r>
              <a:rPr lang="bg-BG" sz="1400" dirty="0"/>
              <a:t>Полезно и Забавно: рамо до рамо.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bg-BG" sz="1200" dirty="0"/>
              <a:t>Стремежът към изчистване на „излишното“ в последните години е в ущърб на лесното използване – намирането на скритите Менюта е цяло изпитание</a:t>
            </a:r>
          </a:p>
          <a:p>
            <a:pPr marL="358775" indent="-358775">
              <a:buFont typeface="+mj-lt"/>
              <a:buAutoNum type="romanUcPeriod" startAt="3"/>
            </a:pPr>
            <a:r>
              <a:rPr lang="bg-BG" sz="1400" dirty="0"/>
              <a:t>Мобилен Достъп</a:t>
            </a:r>
          </a:p>
          <a:p>
            <a:pPr marL="358775" indent="-180975">
              <a:buFont typeface="Arial" panose="020B0604020202020204" pitchFamily="34" charset="0"/>
              <a:buChar char="•"/>
            </a:pPr>
            <a:r>
              <a:rPr lang="bg-BG" sz="1200" dirty="0"/>
              <a:t>Все по-добър; Стандартизирани устройства с все по-големи възможности</a:t>
            </a:r>
          </a:p>
          <a:p>
            <a:pPr marL="358775" indent="-358775">
              <a:buFont typeface="+mj-lt"/>
              <a:buAutoNum type="romanUcPeriod" startAt="4"/>
            </a:pPr>
            <a:r>
              <a:rPr lang="bg-BG" sz="1400" dirty="0"/>
              <a:t>Социални медии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bg-BG" sz="1200" dirty="0"/>
              <a:t>Вече в Ресора на екипа, грижещ се за Корпоративния </a:t>
            </a:r>
            <a:r>
              <a:rPr lang="en-US" sz="1200" dirty="0"/>
              <a:t>WEB-</a:t>
            </a:r>
            <a:r>
              <a:rPr lang="bg-BG" sz="1200" dirty="0"/>
              <a:t>Сайт (по-добра Интеграция)</a:t>
            </a:r>
          </a:p>
          <a:p>
            <a:pPr marL="358775" indent="-358775">
              <a:buFont typeface="+mj-lt"/>
              <a:buAutoNum type="romanUcPeriod" startAt="4"/>
            </a:pPr>
            <a:r>
              <a:rPr lang="bg-BG" sz="1400" dirty="0"/>
              <a:t>Асинхронна </a:t>
            </a:r>
            <a:r>
              <a:rPr lang="en-US" sz="1400" dirty="0"/>
              <a:t>Online-</a:t>
            </a:r>
            <a:r>
              <a:rPr lang="bg-BG" sz="1400" dirty="0"/>
              <a:t>Комуникация/</a:t>
            </a:r>
            <a:r>
              <a:rPr lang="en-US" sz="1400" dirty="0"/>
              <a:t>Podcast</a:t>
            </a:r>
            <a:endParaRPr lang="bg-BG" sz="1400" dirty="0"/>
          </a:p>
          <a:p>
            <a:pPr marL="350838" indent="-171450">
              <a:buFont typeface="Arial" panose="020B0604020202020204" pitchFamily="34" charset="0"/>
              <a:buChar char="•"/>
            </a:pPr>
            <a:r>
              <a:rPr lang="bg-BG" sz="1200" dirty="0"/>
              <a:t>възродена, пълноценно Интегрирана и с огромна Значимост</a:t>
            </a:r>
          </a:p>
          <a:p>
            <a:pPr marL="268288" indent="-268288">
              <a:buFont typeface="+mj-lt"/>
              <a:buAutoNum type="romanUcPeriod" startAt="5"/>
              <a:tabLst>
                <a:tab pos="268288" algn="l"/>
              </a:tabLst>
            </a:pPr>
            <a:r>
              <a:rPr lang="bg-BG" sz="1400" dirty="0"/>
              <a:t>Ангажиращо Съдържание</a:t>
            </a:r>
          </a:p>
          <a:p>
            <a:pPr marL="358775" indent="-179388"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bg-BG" sz="1200" dirty="0"/>
              <a:t>Все по-добри </a:t>
            </a:r>
            <a:r>
              <a:rPr lang="en-US" sz="1200" dirty="0"/>
              <a:t>Online</a:t>
            </a:r>
            <a:r>
              <a:rPr lang="bg-BG" sz="1200" dirty="0"/>
              <a:t> </a:t>
            </a:r>
            <a:r>
              <a:rPr lang="en-US" sz="1200" dirty="0"/>
              <a:t>Magazines/Online-</a:t>
            </a:r>
            <a:r>
              <a:rPr lang="bg-BG" sz="1200" dirty="0"/>
              <a:t>Списания: Повече Текст и по-добри Изображения: като                      на Енергийната  </a:t>
            </a:r>
          </a:p>
          <a:p>
            <a:pPr marL="179387">
              <a:tabLst>
                <a:tab pos="358775" algn="l"/>
              </a:tabLst>
            </a:pPr>
            <a:endParaRPr lang="bg-BG" sz="1200" dirty="0"/>
          </a:p>
          <a:p>
            <a:pPr marL="179387">
              <a:tabLst>
                <a:tab pos="358775" algn="l"/>
              </a:tabLst>
            </a:pPr>
            <a:endParaRPr lang="bg-BG" sz="1200" dirty="0"/>
          </a:p>
          <a:p>
            <a:pPr marL="179387">
              <a:tabLst>
                <a:tab pos="358775" algn="l"/>
              </a:tabLst>
            </a:pPr>
            <a:endParaRPr lang="bg-BG" sz="1200" dirty="0"/>
          </a:p>
          <a:p>
            <a:pPr marL="179387">
              <a:tabLst>
                <a:tab pos="358775" algn="l"/>
              </a:tabLst>
            </a:pPr>
            <a:endParaRPr lang="bg-BG" sz="1200" dirty="0"/>
          </a:p>
          <a:p>
            <a:pPr marL="179387">
              <a:tabLst>
                <a:tab pos="358775" algn="l"/>
              </a:tabLst>
            </a:pPr>
            <a:r>
              <a:rPr lang="bg-BG" sz="1200" dirty="0"/>
              <a:t>компания                           :		           (същата има и                             :                                    , с нелоша </a:t>
            </a:r>
            <a:r>
              <a:rPr lang="en-US" sz="1200" dirty="0" err="1"/>
              <a:t>AskNow</a:t>
            </a:r>
            <a:r>
              <a:rPr lang="en-US" sz="1200" dirty="0"/>
              <a:t> </a:t>
            </a:r>
            <a:r>
              <a:rPr lang="bg-BG" sz="1200" dirty="0"/>
              <a:t>Търсачка).</a:t>
            </a:r>
          </a:p>
          <a:p>
            <a:pPr marL="179387">
              <a:tabLst>
                <a:tab pos="358775" algn="l"/>
              </a:tabLst>
            </a:pPr>
            <a:endParaRPr lang="bg-BG" sz="1200" dirty="0"/>
          </a:p>
          <a:p>
            <a:pPr marL="179387">
              <a:tabLst>
                <a:tab pos="358775" algn="l"/>
              </a:tabLst>
            </a:pPr>
            <a:r>
              <a:rPr lang="bg-BG" sz="1200" dirty="0"/>
              <a:t> </a:t>
            </a:r>
          </a:p>
          <a:p>
            <a:pPr marL="268288" indent="-268288">
              <a:buFont typeface="+mj-lt"/>
              <a:buAutoNum type="romanUcPeriod" startAt="6"/>
              <a:tabLst>
                <a:tab pos="268288" algn="l"/>
              </a:tabLst>
            </a:pPr>
            <a:r>
              <a:rPr lang="bg-BG" sz="1400" dirty="0"/>
              <a:t>Изкуството да говорим Кратко и По същество</a:t>
            </a:r>
          </a:p>
          <a:p>
            <a:pPr>
              <a:tabLst>
                <a:tab pos="268288" algn="l"/>
              </a:tabLst>
            </a:pPr>
            <a:endParaRPr lang="bg-BG" sz="1400" dirty="0"/>
          </a:p>
          <a:p>
            <a:pPr marL="358775" indent="-179388"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bg-BG" sz="1200" dirty="0"/>
              <a:t>пример са            и колко удобна за четене е тяхната обновена </a:t>
            </a:r>
            <a:r>
              <a:rPr lang="en-US" sz="1200" dirty="0">
                <a:hlinkClick r:id="rId9"/>
              </a:rPr>
              <a:t>Sustainability</a:t>
            </a:r>
            <a:r>
              <a:rPr lang="en-US" sz="1200" dirty="0"/>
              <a:t>-</a:t>
            </a:r>
            <a:r>
              <a:rPr lang="bg-BG" sz="1200" dirty="0"/>
              <a:t>Секция</a:t>
            </a:r>
          </a:p>
          <a:p>
            <a:pPr marL="268288" indent="-268288">
              <a:buFont typeface="+mj-lt"/>
              <a:buAutoNum type="romanUcPeriod" startAt="6"/>
              <a:tabLst>
                <a:tab pos="268288" algn="l"/>
              </a:tabLst>
            </a:pPr>
            <a:endParaRPr lang="bg-BG" sz="1400" dirty="0"/>
          </a:p>
        </p:txBody>
      </p:sp>
      <p:pic>
        <p:nvPicPr>
          <p:cNvPr id="22" name="Picture 21">
            <a:hlinkClick r:id="rId2"/>
            <a:extLst>
              <a:ext uri="{FF2B5EF4-FFF2-40B4-BE49-F238E27FC236}">
                <a16:creationId xmlns:a16="http://schemas.microsoft.com/office/drawing/2014/main" id="{99841251-9C4A-4388-8628-97E66DBFF6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593766"/>
            <a:ext cx="1371600" cy="320634"/>
          </a:xfrm>
          <a:prstGeom prst="rect">
            <a:avLst/>
          </a:prstGeom>
        </p:spPr>
      </p:pic>
      <p:pic>
        <p:nvPicPr>
          <p:cNvPr id="24" name="Picture 23">
            <a:hlinkClick r:id="rId11"/>
            <a:extLst>
              <a:ext uri="{FF2B5EF4-FFF2-40B4-BE49-F238E27FC236}">
                <a16:creationId xmlns:a16="http://schemas.microsoft.com/office/drawing/2014/main" id="{46F63D45-F586-4604-A809-9886AADFA1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7337" y="1219200"/>
            <a:ext cx="319087" cy="314964"/>
          </a:xfrm>
          <a:prstGeom prst="rect">
            <a:avLst/>
          </a:prstGeom>
        </p:spPr>
      </p:pic>
      <p:pic>
        <p:nvPicPr>
          <p:cNvPr id="2" name="Picture 1">
            <a:hlinkClick r:id="rId13"/>
            <a:extLst>
              <a:ext uri="{FF2B5EF4-FFF2-40B4-BE49-F238E27FC236}">
                <a16:creationId xmlns:a16="http://schemas.microsoft.com/office/drawing/2014/main" id="{29B8A4B7-D98D-4F8E-9557-EFF8837E1B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0824" y="3752365"/>
            <a:ext cx="1219200" cy="895835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D02B25FB-3195-4B8C-9EF6-B2B3C01E30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712" y="3362608"/>
            <a:ext cx="685800" cy="248055"/>
          </a:xfrm>
          <a:prstGeom prst="rect">
            <a:avLst/>
          </a:prstGeom>
        </p:spPr>
      </p:pic>
      <p:pic>
        <p:nvPicPr>
          <p:cNvPr id="8" name="Picture 7">
            <a:hlinkClick r:id="rId16"/>
            <a:extLst>
              <a:ext uri="{FF2B5EF4-FFF2-40B4-BE49-F238E27FC236}">
                <a16:creationId xmlns:a16="http://schemas.microsoft.com/office/drawing/2014/main" id="{7CA13E3D-EF55-4D35-B13F-383EC76E9D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6474" y="3771366"/>
            <a:ext cx="838200" cy="244275"/>
          </a:xfrm>
          <a:prstGeom prst="rect">
            <a:avLst/>
          </a:prstGeom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880AFD62-1A09-4936-A391-60774F98852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1953" y="4200282"/>
            <a:ext cx="959224" cy="25883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A9AAEA7-D423-43E3-9D29-ED0995A67FAB}"/>
              </a:ext>
            </a:extLst>
          </p:cNvPr>
          <p:cNvGrpSpPr/>
          <p:nvPr/>
        </p:nvGrpSpPr>
        <p:grpSpPr>
          <a:xfrm>
            <a:off x="1340224" y="4419600"/>
            <a:ext cx="896471" cy="244275"/>
            <a:chOff x="3200398" y="5490259"/>
            <a:chExt cx="1686054" cy="405783"/>
          </a:xfrm>
        </p:grpSpPr>
        <p:pic>
          <p:nvPicPr>
            <p:cNvPr id="25" name="Picture 24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987C4DA9-1CCF-488D-8900-133B017E1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548" y="5610152"/>
              <a:ext cx="628904" cy="1810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7D33955-9339-4AB6-BCAF-41AE226A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398" y="5490259"/>
              <a:ext cx="1667105" cy="40578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2580DF-498E-4056-92F1-E7A2952EB6D3}"/>
              </a:ext>
            </a:extLst>
          </p:cNvPr>
          <p:cNvGrpSpPr/>
          <p:nvPr/>
        </p:nvGrpSpPr>
        <p:grpSpPr>
          <a:xfrm>
            <a:off x="4540624" y="4480125"/>
            <a:ext cx="978916" cy="244275"/>
            <a:chOff x="4364474" y="4419600"/>
            <a:chExt cx="978916" cy="244275"/>
          </a:xfrm>
        </p:grpSpPr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03454FEC-6B22-440E-9A9B-E35716C9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759" y="4437955"/>
              <a:ext cx="384631" cy="16280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F59D6-794A-47AA-982E-D1EA8FC6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474" y="4419600"/>
              <a:ext cx="969526" cy="24427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6333F34-7BFA-4454-893D-904E6D27A403}"/>
              </a:ext>
            </a:extLst>
          </p:cNvPr>
          <p:cNvGrpSpPr/>
          <p:nvPr/>
        </p:nvGrpSpPr>
        <p:grpSpPr>
          <a:xfrm>
            <a:off x="6979024" y="3486636"/>
            <a:ext cx="685692" cy="284730"/>
            <a:chOff x="7019862" y="4251525"/>
            <a:chExt cx="914292" cy="35371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7558400-D70A-475D-BAF2-197A37A12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8916" y="4251525"/>
              <a:ext cx="495238" cy="3238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3D7F0C3-54EF-4628-923C-4A7B8211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862" y="4281349"/>
              <a:ext cx="895475" cy="323895"/>
            </a:xfrm>
            <a:prstGeom prst="rect">
              <a:avLst/>
            </a:prstGeom>
          </p:spPr>
        </p:pic>
      </p:grpSp>
      <p:pic>
        <p:nvPicPr>
          <p:cNvPr id="40" name="Picture 39">
            <a:hlinkClick r:id="rId18"/>
            <a:extLst>
              <a:ext uri="{FF2B5EF4-FFF2-40B4-BE49-F238E27FC236}">
                <a16:creationId xmlns:a16="http://schemas.microsoft.com/office/drawing/2014/main" id="{779A404A-69BF-4DCE-8512-F5C3035A5BE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02685" y="3727490"/>
            <a:ext cx="1219200" cy="929675"/>
          </a:xfrm>
          <a:prstGeom prst="rect">
            <a:avLst/>
          </a:prstGeom>
        </p:spPr>
      </p:pic>
      <p:pic>
        <p:nvPicPr>
          <p:cNvPr id="42" name="Picture 41" descr="A close up of a plant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9456DF7-A162-4708-8084-ED0EBF9F544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14" y="5193536"/>
            <a:ext cx="340819" cy="445264"/>
          </a:xfrm>
          <a:prstGeom prst="rect">
            <a:avLst/>
          </a:prstGeom>
        </p:spPr>
      </p:pic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F061C818-89DE-4497-9675-F8E6F4766B3D}"/>
              </a:ext>
            </a:extLst>
          </p:cNvPr>
          <p:cNvSpPr txBox="1">
            <a:spLocks/>
          </p:cNvSpPr>
          <p:nvPr/>
        </p:nvSpPr>
        <p:spPr>
          <a:xfrm>
            <a:off x="304800" y="66294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8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A00B773-6AB7-40E1-B87D-25EDE66CF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714500" cy="685800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9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10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11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2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Сайта</a:t>
            </a:r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3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12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Алгоритъм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14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следователно НЕ Е ЗАДЪЛЖИТЕЛНО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НЕ ПРИСЪСЪСТВА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FF59973-F036-49E2-A402-E54DBE69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27" y="4104103"/>
            <a:ext cx="3795290" cy="2601498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2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4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bg-BG" sz="1200" dirty="0"/>
                <a:t>:</a:t>
              </a:r>
              <a:r>
                <a:rPr lang="en-US" sz="1200" dirty="0"/>
                <a:t>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F9C9CEE-9A8F-4AE3-8A79-8CE76749C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2" y="660979"/>
            <a:ext cx="8328112" cy="5892221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6F516C2-A779-45FA-9AF7-7F9BD778A6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189EA2-0F41-4C83-8B42-6E580E93F03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64097A6-FF2C-4F96-AA4D-1096BF8D0A40}"/>
              </a:ext>
            </a:extLst>
          </p:cNvPr>
          <p:cNvSpPr txBox="1">
            <a:spLocks/>
          </p:cNvSpPr>
          <p:nvPr/>
        </p:nvSpPr>
        <p:spPr>
          <a:xfrm>
            <a:off x="8001000" y="647700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C477957-7B52-4638-8013-E4C80852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F2DF256E-6417-4591-961E-514C83B926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"/>
            <a:ext cx="1371600" cy="35814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A871203-6EEB-46FB-8B37-E6CD6BE88C34}"/>
              </a:ext>
            </a:extLst>
          </p:cNvPr>
          <p:cNvSpPr txBox="1">
            <a:spLocks/>
          </p:cNvSpPr>
          <p:nvPr/>
        </p:nvSpPr>
        <p:spPr>
          <a:xfrm>
            <a:off x="1828800" y="178401"/>
            <a:ext cx="58674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Най-успешни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Корпоративни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Сайтове за </a:t>
            </a:r>
            <a:r>
              <a:rPr lang="bg-BG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2019г.</a:t>
            </a:r>
            <a:r>
              <a:rPr lang="bg-BG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Глобален план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53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marL="177800" lvl="0" indent="-177800">
              <a:buAutoNum type="arabicPeriod"/>
            </a:pPr>
            <a:r>
              <a:rPr lang="bg-BG" sz="1300" b="1" dirty="0"/>
              <a:t>Причислява</a:t>
            </a:r>
            <a:r>
              <a:rPr lang="bg-BG" sz="1300" dirty="0"/>
              <a:t> се към т.нар.: </a:t>
            </a:r>
            <a:r>
              <a:rPr lang="en-US" sz="1300" dirty="0"/>
              <a:t>“BEST Practices”</a:t>
            </a:r>
            <a:endParaRPr lang="bg-BG" sz="1300" dirty="0"/>
          </a:p>
          <a:p>
            <a:pPr marL="177800" lvl="0" indent="-177800">
              <a:buAutoNum type="arabicPeriod"/>
            </a:pPr>
            <a:r>
              <a:rPr lang="bg-BG" sz="1300" b="1" dirty="0"/>
              <a:t>Първи</a:t>
            </a:r>
            <a:r>
              <a:rPr lang="bg-BG" sz="1300" dirty="0"/>
              <a:t>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672361" y="1524000"/>
            <a:ext cx="4145273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3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12"/>
              </a:rPr>
              <a:t>‍Chrome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</a:t>
            </a:r>
            <a:r>
              <a:rPr lang="en-US" sz="1300" b="1" dirty="0"/>
              <a:t>Firefox</a:t>
            </a:r>
            <a:r>
              <a:rPr lang="bg-BG" sz="1300" b="1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dirty="0"/>
              <a:t> на </a:t>
            </a:r>
            <a:r>
              <a:rPr lang="en-US" sz="1300" b="1" dirty="0"/>
              <a:t>WordPress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НЕОБЕЗПОКОЯВАНИ</a:t>
            </a:r>
            <a:r>
              <a:rPr lang="bg-BG" sz="1300" dirty="0"/>
              <a:t>,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БЕЗОПАСЕН</a:t>
            </a:r>
            <a:r>
              <a:rPr lang="bg-BG" sz="1300" dirty="0"/>
              <a:t> </a:t>
            </a:r>
            <a:r>
              <a:rPr lang="en-US" sz="1300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 НИ Е НУЖНА</a:t>
            </a:r>
            <a:r>
              <a:rPr lang="bg-BG" sz="1300" dirty="0"/>
              <a:t>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ВИСОКА Производителност</a:t>
            </a:r>
            <a:r>
              <a:rPr lang="bg-BG" sz="1300" dirty="0"/>
              <a:t> при НИСКИ Разходи</a:t>
            </a:r>
            <a:endParaRPr lang="en-US" sz="1300" b="1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‍Можем да работим ПАРАЛЕЛНО</a:t>
            </a:r>
            <a:r>
              <a:rPr lang="bg-BG" sz="1300" dirty="0"/>
              <a:t>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Разработка</a:t>
            </a:r>
            <a:r>
              <a:rPr lang="bg-BG" sz="1300" dirty="0"/>
              <a:t> (</a:t>
            </a:r>
            <a:r>
              <a:rPr lang="en-US" sz="1300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Внедряване</a:t>
            </a:r>
            <a:r>
              <a:rPr lang="bg-BG" sz="1300" dirty="0"/>
              <a:t> (</a:t>
            </a:r>
            <a:r>
              <a:rPr lang="en-US" sz="1300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Реално Приложение</a:t>
            </a:r>
            <a:r>
              <a:rPr lang="bg-BG" sz="1300" dirty="0"/>
              <a:t> (</a:t>
            </a:r>
            <a:r>
              <a:rPr lang="en-US" sz="1300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4960412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268288" indent="-268288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268288" indent="-268288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268288" indent="-268288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268288" indent="-268288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 marL="268288" indent="-268288"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 marL="268288" indent="-268288"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 marL="268288" indent="-268288"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 marL="268288" indent="-268288"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 marL="268288" indent="-268288"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 marL="268288" indent="-268288"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 marL="268288" indent="-268288"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 marL="268288" indent="-268288"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 marL="268288" indent="-268288"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F01F814-2516-402F-BEC2-42594225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83102" cy="5921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72" y="2895600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173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Фото-РЕТУШИРАНЕ</a:t>
            </a:r>
          </a:p>
          <a:p>
            <a:pPr marL="177800" indent="-177800"/>
            <a:r>
              <a:rPr lang="bg-BG" sz="1200" dirty="0"/>
              <a:t>КОМПОЗИРАНЕ на Изображения</a:t>
            </a:r>
          </a:p>
          <a:p>
            <a:pPr marL="177800" indent="-177800"/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Просто Графично Приложение</a:t>
            </a:r>
          </a:p>
          <a:p>
            <a:pPr marL="177800" indent="-177800"/>
            <a:r>
              <a:rPr lang="bg-BG" sz="1200" dirty="0"/>
              <a:t>Приложение за ПРОФЕСИОНАЛНО Фото-Ретуширане с </a:t>
            </a:r>
          </a:p>
          <a:p>
            <a:pPr marL="177800" indent="-177800"/>
            <a:r>
              <a:rPr lang="bg-BG" sz="1200" dirty="0"/>
              <a:t>Обработка на Изображения в Сериен мащаб</a:t>
            </a:r>
          </a:p>
          <a:p>
            <a:pPr marL="177800" indent="-177800"/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488096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743200"/>
            <a:ext cx="2819400" cy="1752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8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41168C98-D5DD-415D-AA40-00ACCD6E4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438400"/>
            <a:ext cx="2893957" cy="193182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1"/>
            <a:ext cx="9169879" cy="76200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838200"/>
            <a:ext cx="1905000" cy="40750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143000"/>
            <a:ext cx="2819400" cy="12953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pPr marL="177800" indent="-177800"/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958A8-9AE6-437D-9A0D-429C45A713C1}"/>
              </a:ext>
            </a:extLst>
          </p:cNvPr>
          <p:cNvSpPr txBox="1"/>
          <p:nvPr/>
        </p:nvSpPr>
        <p:spPr>
          <a:xfrm>
            <a:off x="228600" y="4491841"/>
            <a:ext cx="8235696" cy="198515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GNU Image Manipulation Program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						            User Manual 	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Copyright © 2002, 2003, 2004, 2005, 2006, 2007, 2008, 2009, 2010, 2011, 2012, 2013, 2014, 2015 The GIMP </a:t>
            </a:r>
          </a:p>
          <a:p>
            <a:r>
              <a:rPr lang="en-US" sz="1100" dirty="0">
                <a:solidFill>
                  <a:schemeClr val="bg1"/>
                </a:solidFill>
              </a:rPr>
              <a:t>Documentation Team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Legal Notice</a:t>
            </a:r>
          </a:p>
          <a:p>
            <a:r>
              <a:rPr lang="en-US" sz="1100" dirty="0">
                <a:solidFill>
                  <a:schemeClr val="bg1"/>
                </a:solidFill>
              </a:rPr>
              <a:t>Permission is granted to copy, distribute, and/or modify this document under the terms of the GNU Free Documentation License, Version 1.2</a:t>
            </a:r>
          </a:p>
          <a:p>
            <a:r>
              <a:rPr lang="en-US" sz="1100" dirty="0">
                <a:solidFill>
                  <a:schemeClr val="bg1"/>
                </a:solidFill>
              </a:rPr>
              <a:t> or any later version published by the Free Software Foundation, with no Invariant Sections, no Front-Cover Texts, and no Back-Cover Texts. </a:t>
            </a:r>
          </a:p>
          <a:p>
            <a:r>
              <a:rPr lang="en-US" sz="1100" dirty="0">
                <a:solidFill>
                  <a:schemeClr val="bg1"/>
                </a:solidFill>
              </a:rPr>
              <a:t>A copy of this license is included in the section phrased</a:t>
            </a:r>
            <a:r>
              <a:rPr lang="en-US" sz="1100" dirty="0"/>
              <a:t> </a:t>
            </a:r>
            <a:r>
              <a:rPr lang="en-US" sz="1100" u="sng" dirty="0">
                <a:hlinkClick r:id="rId12" tooltip="Appendix C. GNU Free Documentation License"/>
              </a:rPr>
              <a:t>GNU Free Documentation License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29" name="Picture 28" descr="A close up of a sign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9F018C99-3978-4C70-B537-727B513BFA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56" y="4705241"/>
            <a:ext cx="139084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FBE42FA-4F3E-4B0F-9CE2-AD35E8E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5" y="115811"/>
            <a:ext cx="8589035" cy="6589789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04170440-8C00-499F-855F-B4DC45A2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3" y="3200400"/>
            <a:ext cx="4008627" cy="2799073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46E2262-A247-4270-AD36-466CE1304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6" y="762000"/>
            <a:ext cx="8610780" cy="2443984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2940156E-7609-46E6-9AE4-AE3BFB796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64" y="3200400"/>
            <a:ext cx="4598061" cy="31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6184222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58000" y="64572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326367" y="240088"/>
            <a:ext cx="6912633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GIMP2, </a:t>
            </a:r>
            <a:r>
              <a:rPr lang="bg-BG" sz="2300" dirty="0">
                <a:solidFill>
                  <a:srgbClr val="FF0000"/>
                </a:solidFill>
              </a:rPr>
              <a:t>допълнен</a:t>
            </a:r>
            <a:r>
              <a:rPr lang="bg-BG" sz="2300" dirty="0"/>
              <a:t> с</a:t>
            </a:r>
            <a:r>
              <a:rPr lang="en-US" sz="2300" dirty="0"/>
              <a:t>			</a:t>
            </a:r>
            <a:r>
              <a:rPr lang="bg-BG" sz="2300" dirty="0">
                <a:solidFill>
                  <a:srgbClr val="0000FF"/>
                </a:solidFill>
              </a:rPr>
              <a:t>и </a:t>
            </a:r>
            <a:r>
              <a:rPr lang="en-US" sz="2300" dirty="0">
                <a:solidFill>
                  <a:srgbClr val="0000FF"/>
                </a:solidFill>
              </a:rPr>
              <a:t>		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749CE6D-380F-4AC5-BF8A-3F9CC9A14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6930"/>
            <a:ext cx="2181225" cy="36195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4F24DAB-AB08-424E-8F94-A105903B2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04800"/>
            <a:ext cx="2162175" cy="381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9C3CD0-EB41-43E9-943B-338524CC7E07}"/>
              </a:ext>
            </a:extLst>
          </p:cNvPr>
          <p:cNvSpPr txBox="1">
            <a:spLocks/>
          </p:cNvSpPr>
          <p:nvPr/>
        </p:nvSpPr>
        <p:spPr>
          <a:xfrm>
            <a:off x="1752600" y="1305069"/>
            <a:ext cx="3784121" cy="4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Ръководства и </a:t>
            </a:r>
            <a:r>
              <a:rPr lang="en-US" sz="1600" b="1" dirty="0">
                <a:solidFill>
                  <a:srgbClr val="FF6600"/>
                </a:solidFill>
              </a:rPr>
              <a:t>On</a:t>
            </a:r>
            <a:r>
              <a:rPr lang="bg-BG" sz="1600" b="1" dirty="0">
                <a:solidFill>
                  <a:srgbClr val="FF6600"/>
                </a:solidFill>
              </a:rPr>
              <a:t>-</a:t>
            </a:r>
            <a:r>
              <a:rPr lang="en-US" sz="1600" b="1" dirty="0">
                <a:solidFill>
                  <a:srgbClr val="FF6600"/>
                </a:solidFill>
              </a:rPr>
              <a:t>Line</a:t>
            </a:r>
            <a:r>
              <a:rPr lang="bg-BG" sz="1600" b="1" dirty="0">
                <a:solidFill>
                  <a:srgbClr val="FF6600"/>
                </a:solidFill>
              </a:rPr>
              <a:t> Материали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19D50AF-42B4-49F0-8D32-F8F596AA577D}"/>
              </a:ext>
            </a:extLst>
          </p:cNvPr>
          <p:cNvSpPr txBox="1">
            <a:spLocks/>
          </p:cNvSpPr>
          <p:nvPr/>
        </p:nvSpPr>
        <p:spPr>
          <a:xfrm>
            <a:off x="1549924" y="3459989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Редактиране и Конверсии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966B2C-FEEE-467B-96BB-0F5AC8155902}"/>
              </a:ext>
            </a:extLst>
          </p:cNvPr>
          <p:cNvSpPr txBox="1">
            <a:spLocks/>
          </p:cNvSpPr>
          <p:nvPr/>
        </p:nvSpPr>
        <p:spPr>
          <a:xfrm>
            <a:off x="5326767" y="5490117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Ефекти: Прозрачност и пр.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6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1782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8838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762000" y="278297"/>
            <a:ext cx="387334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18-FB16-4741-9EBD-F12E04AAC062}"/>
              </a:ext>
            </a:extLst>
          </p:cNvPr>
          <p:cNvSpPr txBox="1"/>
          <p:nvPr/>
        </p:nvSpPr>
        <p:spPr>
          <a:xfrm>
            <a:off x="759000" y="872466"/>
            <a:ext cx="793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е компютърна програма, създадена от американския математик и програмист,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E131-4193-4600-8646-FD8066D9BC03}"/>
              </a:ext>
            </a:extLst>
          </p:cNvPr>
          <p:cNvSpPr txBox="1"/>
          <p:nvPr/>
        </p:nvSpPr>
        <p:spPr>
          <a:xfrm>
            <a:off x="381000" y="1610175"/>
            <a:ext cx="8589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професор в Станфордския Университет: </a:t>
            </a:r>
            <a:r>
              <a:rPr lang="en-US" dirty="0">
                <a:hlinkClick r:id="rId4"/>
              </a:rPr>
              <a:t>Donald Ervin Knuth</a:t>
            </a:r>
            <a:r>
              <a:rPr lang="en-US" dirty="0"/>
              <a:t>:             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предназначена за Обработка на Документи с множество Формули. Кнут започва да пише	през 1977г., с цел да подобри Топографското качество на собствените си </a:t>
            </a:r>
            <a:r>
              <a:rPr lang="bg-BG" dirty="0">
                <a:hlinkClick r:id="rId5"/>
              </a:rPr>
              <a:t>книги</a:t>
            </a:r>
            <a:r>
              <a:rPr lang="bg-BG" dirty="0"/>
              <a:t> и статии. Програмата         във вида, в който тя се използва днес, е разработена през 1982г., с малки Доработки през 1989г.        е пословична с ИЗКЛЮЧИТЕЛНАТА си Стабилност, Компактност и Преносимост на РАЗЛИЧНИ Типове Компютри, МНОГОЕЗИКОВА Поддръжка и Фактически ТОТАЛНО Отсъствие на Грешки. Номерът на Последната Версия на        клони към Числото </a:t>
            </a:r>
            <a:r>
              <a:rPr lang="en-US" dirty="0"/>
              <a:t>𝜋</a:t>
            </a:r>
            <a:r>
              <a:rPr lang="bg-BG" dirty="0"/>
              <a:t> и понастоящем е равен на 3.141592.</a:t>
            </a:r>
          </a:p>
          <a:p>
            <a:r>
              <a:rPr lang="bg-BG" dirty="0"/>
              <a:t>        се произнася: „</a:t>
            </a:r>
            <a:r>
              <a:rPr lang="bg-BG" dirty="0" err="1"/>
              <a:t>тех</a:t>
            </a:r>
            <a:r>
              <a:rPr lang="bg-BG" dirty="0"/>
              <a:t>“. В </a:t>
            </a:r>
            <a:r>
              <a:rPr lang="en-US" dirty="0"/>
              <a:t>ASCII-</a:t>
            </a:r>
            <a:r>
              <a:rPr lang="bg-BG" dirty="0"/>
              <a:t>Среда,         трябва да се пише: </a:t>
            </a:r>
            <a:r>
              <a:rPr lang="en-US" sz="2000" dirty="0" err="1"/>
              <a:t>TeX</a:t>
            </a:r>
            <a:r>
              <a:rPr lang="en-US" dirty="0" err="1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2DA265-0BC1-4D68-9770-C20E612F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8" y="400076"/>
            <a:ext cx="380952" cy="209524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60B5382-E509-4B13-AB1B-6BBCC778C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8" y="933476"/>
            <a:ext cx="380952" cy="209524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223972-C6FF-438B-8941-0BAA7A06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0205"/>
            <a:ext cx="380952" cy="2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BFB96F-D359-4DCB-AF7D-7CDC49917B1B}"/>
              </a:ext>
            </a:extLst>
          </p:cNvPr>
          <p:cNvSpPr txBox="1"/>
          <p:nvPr/>
        </p:nvSpPr>
        <p:spPr>
          <a:xfrm>
            <a:off x="406159" y="4188048"/>
            <a:ext cx="845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Макропакет за Обработка и Печат на Документи с ВИСОКО Типографско качество, съобразно ПРЕДВАРИТЕЛНО определени, ПРОФЕСИОНАЛНИ Макети.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8D7A46-4F7D-48F9-8581-EE71A63681FE}"/>
              </a:ext>
            </a:extLst>
          </p:cNvPr>
          <p:cNvSpPr txBox="1"/>
          <p:nvPr/>
        </p:nvSpPr>
        <p:spPr>
          <a:xfrm>
            <a:off x="445299" y="5127161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създаден от </a:t>
            </a:r>
            <a:r>
              <a:rPr lang="en-US" dirty="0">
                <a:hlinkClick r:id="rId7"/>
              </a:rPr>
              <a:t>Leslie </a:t>
            </a:r>
            <a:r>
              <a:rPr lang="en-US" dirty="0" err="1">
                <a:hlinkClick r:id="rId7"/>
              </a:rPr>
              <a:t>Lamport</a:t>
            </a:r>
            <a:r>
              <a:rPr lang="en-US" dirty="0"/>
              <a:t>:           </a:t>
            </a:r>
            <a:r>
              <a:rPr lang="bg-BG" dirty="0"/>
              <a:t>. Като МЕХАНИЗЪМ за Обработка, той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88E0C-72FE-4184-A352-70CAB9EC35C6}"/>
              </a:ext>
            </a:extLst>
          </p:cNvPr>
          <p:cNvSpPr txBox="1"/>
          <p:nvPr/>
        </p:nvSpPr>
        <p:spPr>
          <a:xfrm>
            <a:off x="457200" y="5791200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        . Понастоящем,           е Поддържан от </a:t>
            </a:r>
            <a:r>
              <a:rPr lang="en-US" dirty="0">
                <a:hlinkClick r:id="rId8"/>
              </a:rPr>
              <a:t>Frank </a:t>
            </a:r>
            <a:r>
              <a:rPr lang="en-US" dirty="0" err="1">
                <a:hlinkClick r:id="rId8"/>
              </a:rPr>
              <a:t>Mittelbach</a:t>
            </a:r>
            <a:r>
              <a:rPr lang="en-US" dirty="0"/>
              <a:t>:              .</a:t>
            </a:r>
            <a:endParaRPr lang="bg-BG" dirty="0"/>
          </a:p>
        </p:txBody>
      </p:sp>
      <p:pic>
        <p:nvPicPr>
          <p:cNvPr id="33" name="Picture 32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52EAB807-A8FE-4033-90B4-F11670797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94" y="5867400"/>
            <a:ext cx="520095" cy="217715"/>
          </a:xfrm>
          <a:prstGeom prst="rect">
            <a:avLst/>
          </a:prstGeom>
        </p:spPr>
      </p:pic>
      <p:pic>
        <p:nvPicPr>
          <p:cNvPr id="4" name="Content Placeholder 3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F688701-F3C2-4A23-8ED8-46743675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2" y="304800"/>
            <a:ext cx="619048" cy="504762"/>
          </a:xfr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D8CDCD-49E8-4821-91CD-09E5B7F2A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380952" cy="20952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BEBB09F-F95C-4510-B5CD-21146D18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2" y="2524430"/>
            <a:ext cx="380952" cy="209524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559FB04-0B44-4A68-B6C0-95B974FC8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600476"/>
            <a:ext cx="380952" cy="209524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E5F89EE-57D0-4A88-A505-DA2ED4DFF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3926252"/>
            <a:ext cx="380952" cy="209524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04F43F-9494-489A-9714-1908CF58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08" y="3940372"/>
            <a:ext cx="380952" cy="209524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1FC07AA-3E31-4A08-9569-318B3E22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4284944"/>
            <a:ext cx="520095" cy="217715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08E986D-B5F6-4F23-B21C-BA1B7BA86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5" y="5240550"/>
            <a:ext cx="520095" cy="217715"/>
          </a:xfrm>
          <a:prstGeom prst="rect">
            <a:avLst/>
          </a:prstGeom>
        </p:spPr>
      </p:pic>
      <p:pic>
        <p:nvPicPr>
          <p:cNvPr id="40" name="Picture 39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33BB03B-19D3-4F9F-B2F1-05613E6FD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5886476"/>
            <a:ext cx="380952" cy="209524"/>
          </a:xfrm>
          <a:prstGeom prst="rect">
            <a:avLst/>
          </a:prstGeom>
        </p:spPr>
      </p:pic>
      <p:pic>
        <p:nvPicPr>
          <p:cNvPr id="39" name="Picture 10" descr="Leslie Lamport.jpg">
            <a:hlinkClick r:id="rId7"/>
            <a:extLst>
              <a:ext uri="{FF2B5EF4-FFF2-40B4-BE49-F238E27FC236}">
                <a16:creationId xmlns:a16="http://schemas.microsoft.com/office/drawing/2014/main" id="{35D1D686-00E1-4740-B540-2F01FC9B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89" y="4775855"/>
            <a:ext cx="520095" cy="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6/Donald_Knuth_DSC00624.jpg/250px-Donald_Knuth_DSC00624.jpg">
            <a:hlinkClick r:id="rId4"/>
            <a:extLst>
              <a:ext uri="{FF2B5EF4-FFF2-40B4-BE49-F238E27FC236}">
                <a16:creationId xmlns:a16="http://schemas.microsoft.com/office/drawing/2014/main" id="{D4A36134-EF24-4044-B2C3-9B12E5EC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41798"/>
            <a:ext cx="571846" cy="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ank Mittelbach">
            <a:hlinkClick r:id="rId8"/>
            <a:extLst>
              <a:ext uri="{FF2B5EF4-FFF2-40B4-BE49-F238E27FC236}">
                <a16:creationId xmlns:a16="http://schemas.microsoft.com/office/drawing/2014/main" id="{F2ECB46A-FC99-4B8C-AE09-65AE93C8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20" y="5413693"/>
            <a:ext cx="668180" cy="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pic>
        <p:nvPicPr>
          <p:cNvPr id="12" name="Content Placeholder 3" descr="A picture containing obje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A97DCE9-F919-46F0-9917-58AB4E5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2" y="257238"/>
            <a:ext cx="619048" cy="5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33A33-F9F2-425C-9BCF-22A49F2858BB}"/>
              </a:ext>
            </a:extLst>
          </p:cNvPr>
          <p:cNvSpPr txBox="1"/>
          <p:nvPr/>
        </p:nvSpPr>
        <p:spPr>
          <a:xfrm>
            <a:off x="273737" y="6858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През 1994г., Пакетът:             е ОБНОВЕН от Екипа на Международния Проект:              , под ръководството на</a:t>
            </a:r>
            <a:r>
              <a:rPr lang="en-US" sz="1400" dirty="0"/>
              <a:t>:</a:t>
            </a:r>
            <a:r>
              <a:rPr lang="bg-BG" sz="1400" dirty="0"/>
              <a:t> </a:t>
            </a:r>
            <a:r>
              <a:rPr lang="en-US" sz="1400" dirty="0">
                <a:hlinkClick r:id="rId5"/>
              </a:rPr>
              <a:t>Frank </a:t>
            </a:r>
            <a:r>
              <a:rPr lang="en-US" sz="1400" dirty="0" err="1">
                <a:hlinkClick r:id="rId5"/>
              </a:rPr>
              <a:t>Mittelbach</a:t>
            </a:r>
            <a:r>
              <a:rPr lang="en-US" sz="1400" dirty="0"/>
              <a:t>. </a:t>
            </a:r>
            <a:r>
              <a:rPr lang="bg-BG" sz="1400" dirty="0"/>
              <a:t>Добавени са ПОДОБРЕНИЯ и са ОБЕДИНЕНИ всички Варианти на            . НОВАТА Версия на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D2F45-DBE8-4903-A769-F8B3A0CD9BA3}"/>
              </a:ext>
            </a:extLst>
          </p:cNvPr>
          <p:cNvSpPr txBox="1"/>
          <p:nvPr/>
        </p:nvSpPr>
        <p:spPr>
          <a:xfrm>
            <a:off x="-152400" y="2080736"/>
            <a:ext cx="874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символи, Математически формули и др.) като АЛТЕРНАТИВА на </a:t>
            </a:r>
            <a:r>
              <a:rPr lang="en-US" sz="1400" dirty="0">
                <a:hlinkClick r:id="rId6"/>
              </a:rPr>
              <a:t>XML</a:t>
            </a:r>
            <a:r>
              <a:rPr lang="en-US" sz="1400" dirty="0"/>
              <a:t>. LaTeX</a:t>
            </a:r>
            <a:r>
              <a:rPr lang="bg-BG" sz="1400" dirty="0"/>
              <a:t>-Документите се подготвят с Текстов редактор. Специални програми (</a:t>
            </a:r>
            <a:r>
              <a:rPr lang="en-US" sz="1400" dirty="0"/>
              <a:t>latex, </a:t>
            </a:r>
            <a:r>
              <a:rPr lang="en-US" sz="1400" dirty="0" err="1"/>
              <a:t>pdflatex</a:t>
            </a:r>
            <a:r>
              <a:rPr lang="bg-BG" sz="1400" dirty="0"/>
              <a:t>)</a:t>
            </a:r>
            <a:r>
              <a:rPr lang="en-US" sz="1400" dirty="0"/>
              <a:t> </a:t>
            </a:r>
            <a:r>
              <a:rPr lang="bg-BG" sz="1400" dirty="0"/>
              <a:t>ОБРАБОТВАТ Файла, с Краен резултат: ФОРМАТИРАН Документ.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895CE-79E4-4DF9-AEE2-79E09334F706}"/>
              </a:ext>
            </a:extLst>
          </p:cNvPr>
          <p:cNvSpPr txBox="1"/>
          <p:nvPr/>
        </p:nvSpPr>
        <p:spPr>
          <a:xfrm>
            <a:off x="-152400" y="27432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Системата             определя СТАНДАРТИТЕ в Компютърната типография. Използва се главно в Научните среди и в НАЙ-ПРЕСТИЖНИТЕ Издателства в света.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DF2F7E-C644-473D-8075-76030B7FAC16}"/>
              </a:ext>
            </a:extLst>
          </p:cNvPr>
          <p:cNvSpPr/>
          <p:nvPr/>
        </p:nvSpPr>
        <p:spPr>
          <a:xfrm>
            <a:off x="304800" y="3352800"/>
            <a:ext cx="4572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documentclass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[12pt]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article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български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в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преамбюла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: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[T2A]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fontenc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[cp1251]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900" dirty="0" err="1">
                <a:solidFill>
                  <a:srgbClr val="7D9029"/>
                </a:solidFill>
                <a:latin typeface="Courier New" panose="02070309020205020404" pitchFamily="49" charset="0"/>
              </a:rPr>
              <a:t>english,bulgarian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babel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amsmath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само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ако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използва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пакета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висша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математика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amsmath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\title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заглавие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\date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\today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дата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текущия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\author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име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автора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document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начало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maketitle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Hello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!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е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коментар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Той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появява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във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форматирания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align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03DFC-D2AF-4F26-A4FB-333395B17EA1}"/>
              </a:ext>
            </a:extLst>
          </p:cNvPr>
          <p:cNvSpPr txBox="1"/>
          <p:nvPr/>
        </p:nvSpPr>
        <p:spPr>
          <a:xfrm>
            <a:off x="685094" y="1327380"/>
            <a:ext cx="826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r>
              <a:rPr lang="bg-BG" sz="1400" dirty="0"/>
              <a:t>се произнася: „</a:t>
            </a:r>
            <a:r>
              <a:rPr lang="bg-BG" sz="1400" dirty="0" err="1"/>
              <a:t>лейтех</a:t>
            </a:r>
            <a:r>
              <a:rPr lang="bg-BG" sz="1400" dirty="0"/>
              <a:t>“ или: „</a:t>
            </a:r>
            <a:r>
              <a:rPr lang="bg-BG" sz="1400" dirty="0" err="1"/>
              <a:t>латех</a:t>
            </a:r>
            <a:r>
              <a:rPr lang="bg-BG" sz="1400" dirty="0"/>
              <a:t>“. В </a:t>
            </a:r>
            <a:r>
              <a:rPr lang="en-US" sz="1400" dirty="0"/>
              <a:t>ASCII</a:t>
            </a:r>
            <a:r>
              <a:rPr lang="bg-BG" sz="1400" dirty="0"/>
              <a:t>-Среда, думата пишем:</a:t>
            </a:r>
            <a:r>
              <a:rPr lang="bg-BG" dirty="0"/>
              <a:t> </a:t>
            </a:r>
            <a:r>
              <a:rPr lang="en-US" sz="1400" b="1" dirty="0"/>
              <a:t>LaTeX</a:t>
            </a:r>
            <a:r>
              <a:rPr lang="en-US" sz="1400" dirty="0"/>
              <a:t>.</a:t>
            </a:r>
            <a:r>
              <a:rPr lang="bg-BG" sz="1400" dirty="0"/>
              <a:t>                 произнасяме: „</a:t>
            </a:r>
            <a:r>
              <a:rPr lang="bg-BG" sz="1400" dirty="0" err="1"/>
              <a:t>лейтех</a:t>
            </a:r>
            <a:r>
              <a:rPr lang="bg-BG" sz="1400" dirty="0"/>
              <a:t>-</a:t>
            </a:r>
            <a:endParaRPr lang="en-US" sz="1400" dirty="0"/>
          </a:p>
        </p:txBody>
      </p: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C8C4B47A-CA7A-4EBC-8268-69DB29C3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620191" cy="1927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D07AF0-7327-4D28-A345-7D1B5458BB48}"/>
              </a:ext>
            </a:extLst>
          </p:cNvPr>
          <p:cNvSpPr txBox="1"/>
          <p:nvPr/>
        </p:nvSpPr>
        <p:spPr>
          <a:xfrm>
            <a:off x="273737" y="1567474"/>
            <a:ext cx="21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ту-</a:t>
            </a:r>
            <a:r>
              <a:rPr lang="bg-BG" sz="1400" dirty="0" err="1"/>
              <a:t>епс</a:t>
            </a:r>
            <a:r>
              <a:rPr lang="bg-BG" sz="1400" dirty="0"/>
              <a:t>“ и пишем: </a:t>
            </a:r>
            <a:r>
              <a:rPr lang="en-US" sz="1400" b="1" dirty="0"/>
              <a:t>LaTeX2e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40" name="Picture 39">
            <a:hlinkClick r:id="rId9"/>
            <a:extLst>
              <a:ext uri="{FF2B5EF4-FFF2-40B4-BE49-F238E27FC236}">
                <a16:creationId xmlns:a16="http://schemas.microsoft.com/office/drawing/2014/main" id="{8DC3E39A-2E55-4AA5-909F-D7B99C5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321" y="3469633"/>
            <a:ext cx="3813333" cy="188466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15AAFF0-BE82-43FF-95A8-5651205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7" y="3124200"/>
            <a:ext cx="95532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FF3300"/>
                </a:solidFill>
                <a:hlinkClick r:id="rId12"/>
              </a:rPr>
              <a:t>Пример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1388516-66DE-40DB-85DF-10C7D414619F}"/>
              </a:ext>
            </a:extLst>
          </p:cNvPr>
          <p:cNvSpPr txBox="1">
            <a:spLocks/>
          </p:cNvSpPr>
          <p:nvPr/>
        </p:nvSpPr>
        <p:spPr>
          <a:xfrm>
            <a:off x="4988276" y="31242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9D5A6-090F-4B80-9590-1436BB8660DA}"/>
              </a:ext>
            </a:extLst>
          </p:cNvPr>
          <p:cNvSpPr txBox="1"/>
          <p:nvPr/>
        </p:nvSpPr>
        <p:spPr>
          <a:xfrm>
            <a:off x="-141385" y="107748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	</a:t>
            </a:r>
            <a:r>
              <a:rPr lang="bg-BG" sz="1400" dirty="0"/>
              <a:t>е наречена:                . </a:t>
            </a:r>
          </a:p>
        </p:txBody>
      </p:sp>
      <p:pic>
        <p:nvPicPr>
          <p:cNvPr id="16" name="Picture 1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F39C26A6-F60E-40EE-B2F5-7B7678BF7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8667" cy="19200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DFBB595-FEBE-485E-8276-51CBA10CD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3" y="762000"/>
            <a:ext cx="458667" cy="192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F33778E9-B668-48EB-B012-6F91A0626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2000"/>
            <a:ext cx="544762" cy="184381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4596C7D-F666-4B35-9E75-C418451BB1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3" y="990600"/>
            <a:ext cx="458667" cy="192000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B134E2-EA71-4CBF-8964-9563F511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9600"/>
            <a:ext cx="458667" cy="192000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EE0966E-E433-4740-A490-CC407406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787" y="1172171"/>
            <a:ext cx="620191" cy="192762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852ECA-4025-459A-89AE-3477500BB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" y="1984736"/>
            <a:ext cx="458667" cy="192000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86D63E5-D2E6-48A0-85C5-EE9A3B228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458667" cy="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FBB779-16EB-4870-BA9B-5BDCE203586A}"/>
              </a:ext>
            </a:extLst>
          </p:cNvPr>
          <p:cNvSpPr txBox="1"/>
          <p:nvPr/>
        </p:nvSpPr>
        <p:spPr>
          <a:xfrm>
            <a:off x="247858" y="1905000"/>
            <a:ext cx="87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 е </a:t>
            </a:r>
            <a:r>
              <a:rPr lang="bg-BG" sz="1400" dirty="0">
                <a:hlinkClick r:id="rId17"/>
              </a:rPr>
              <a:t>Език за Маркиране</a:t>
            </a:r>
            <a:r>
              <a:rPr lang="bg-BG" sz="1400" dirty="0"/>
              <a:t>. С него се СЪЗДАВАТ Документи със СПЕЦИФИЧНО Съдържание (Специални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hlinkClick r:id="rId2"/>
            <a:extLst>
              <a:ext uri="{FF2B5EF4-FFF2-40B4-BE49-F238E27FC236}">
                <a16:creationId xmlns:a16="http://schemas.microsoft.com/office/drawing/2014/main" id="{D7EDA214-F5DD-4055-9782-6A82F00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CFC4FD07-A718-4C99-BF30-CF62E3C46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0964A1-A0F0-450A-BDA1-A2AFD80FA966}"/>
              </a:ext>
            </a:extLst>
          </p:cNvPr>
          <p:cNvSpPr txBox="1">
            <a:spLocks/>
          </p:cNvSpPr>
          <p:nvPr/>
        </p:nvSpPr>
        <p:spPr>
          <a:xfrm>
            <a:off x="295352" y="321651"/>
            <a:ext cx="3581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Характерни </a:t>
            </a:r>
            <a:r>
              <a:rPr lang="bg-BG" sz="2300" dirty="0">
                <a:solidFill>
                  <a:srgbClr val="FF3300"/>
                </a:solidFill>
              </a:rPr>
              <a:t>Особености </a:t>
            </a:r>
            <a:r>
              <a:rPr lang="bg-BG" sz="2300" dirty="0">
                <a:solidFill>
                  <a:srgbClr val="0000FF"/>
                </a:solidFill>
              </a:rPr>
              <a:t>на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735F7-1E7F-4037-9525-585FEC5E4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02A3A64-2D5D-4025-AC9F-E9BDD8F8633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9B7217B-AAAA-43D5-B869-255F6728CA7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Content Placeholder 3" descr="A picture containing objec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5CE5E14-CB0F-4285-986A-D9E4FA9A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3438"/>
            <a:ext cx="619048" cy="504762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497F588-1D2E-4665-9F32-0D036B4FD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58667" cy="19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C11154-EFE9-47B5-BF32-CB353E1CEE6B}"/>
              </a:ext>
            </a:extLst>
          </p:cNvPr>
          <p:cNvSpPr txBox="1"/>
          <p:nvPr/>
        </p:nvSpPr>
        <p:spPr>
          <a:xfrm>
            <a:off x="762000" y="762000"/>
            <a:ext cx="843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bg-BG" sz="1600" dirty="0"/>
              <a:t> СЪВМЕСТИМ с повечето Компютри: от </a:t>
            </a:r>
            <a:r>
              <a:rPr lang="en-US" sz="1600" dirty="0"/>
              <a:t>IBM PC, </a:t>
            </a:r>
            <a:r>
              <a:rPr lang="bg-BG" sz="1600" dirty="0"/>
              <a:t>през </a:t>
            </a:r>
            <a:r>
              <a:rPr lang="en-US" sz="1600" dirty="0"/>
              <a:t>Mac, </a:t>
            </a:r>
            <a:r>
              <a:rPr lang="bg-BG" sz="1600" dirty="0"/>
              <a:t>до Големите </a:t>
            </a:r>
            <a:r>
              <a:rPr lang="en-US" sz="1600" dirty="0"/>
              <a:t>UNIX </a:t>
            </a:r>
            <a:r>
              <a:rPr lang="bg-BG" sz="1600" dirty="0"/>
              <a:t>и </a:t>
            </a:r>
            <a:r>
              <a:rPr lang="en-US" sz="1600" dirty="0">
                <a:hlinkClick r:id="rId10"/>
              </a:rPr>
              <a:t>VMS</a:t>
            </a:r>
            <a:r>
              <a:rPr lang="bg-BG" sz="1600" dirty="0"/>
              <a:t>-Системи.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CA97E-2E7B-48E0-BCF9-A78843248FEB}"/>
              </a:ext>
            </a:extLst>
          </p:cNvPr>
          <p:cNvSpPr txBox="1"/>
          <p:nvPr/>
        </p:nvSpPr>
        <p:spPr>
          <a:xfrm>
            <a:off x="914400" y="990600"/>
            <a:ext cx="28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НАЛИЧЕН е в </a:t>
            </a:r>
            <a:r>
              <a:rPr lang="en-US" sz="1600" dirty="0"/>
              <a:t>ftp</a:t>
            </a:r>
            <a:r>
              <a:rPr lang="bg-BG" sz="1600" dirty="0"/>
              <a:t>-Архивите на: </a:t>
            </a:r>
            <a:endParaRPr lang="en-US" sz="160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9BD474-748E-42AF-983B-71813C2D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20071"/>
              </p:ext>
            </p:extLst>
          </p:nvPr>
        </p:nvGraphicFramePr>
        <p:xfrm>
          <a:off x="3196893" y="1360551"/>
          <a:ext cx="4679378" cy="72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41707">
                  <a:extLst>
                    <a:ext uri="{9D8B030D-6E8A-4147-A177-3AD203B41FA5}">
                      <a16:colId xmlns:a16="http://schemas.microsoft.com/office/drawing/2014/main" val="2960403382"/>
                    </a:ext>
                  </a:extLst>
                </a:gridCol>
                <a:gridCol w="1153845">
                  <a:extLst>
                    <a:ext uri="{9D8B030D-6E8A-4147-A177-3AD203B41FA5}">
                      <a16:colId xmlns:a16="http://schemas.microsoft.com/office/drawing/2014/main" val="1148598836"/>
                    </a:ext>
                  </a:extLst>
                </a:gridCol>
                <a:gridCol w="2683826">
                  <a:extLst>
                    <a:ext uri="{9D8B030D-6E8A-4147-A177-3AD203B41FA5}">
                      <a16:colId xmlns:a16="http://schemas.microsoft.com/office/drawing/2014/main" val="3752114469"/>
                    </a:ext>
                  </a:extLst>
                </a:gridCol>
              </a:tblGrid>
              <a:tr h="354624">
                <a:tc>
                  <a:txBody>
                    <a:bodyPr/>
                    <a:lstStyle/>
                    <a:p>
                      <a:r>
                        <a:rPr lang="bg-BG" sz="1600" dirty="0"/>
                        <a:t>Автор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Дизайнер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Технически изпълнител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9307"/>
                  </a:ext>
                </a:extLst>
              </a:tr>
              <a:tr h="354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22243"/>
                  </a:ext>
                </a:extLst>
              </a:tr>
            </a:tbl>
          </a:graphicData>
        </a:graphic>
      </p:graphicFrame>
      <p:pic>
        <p:nvPicPr>
          <p:cNvPr id="53" name="Picture 52">
            <a:hlinkClick r:id="rId11" action="ppaction://hlinkfile"/>
            <a:extLst>
              <a:ext uri="{FF2B5EF4-FFF2-40B4-BE49-F238E27FC236}">
                <a16:creationId xmlns:a16="http://schemas.microsoft.com/office/drawing/2014/main" id="{6286AB93-6F8E-4EE6-9B85-C3BFCB965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700022"/>
            <a:ext cx="864108" cy="3573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4E7F54-8025-41F8-BBBA-945E29DEB227}"/>
              </a:ext>
            </a:extLst>
          </p:cNvPr>
          <p:cNvSpPr txBox="1"/>
          <p:nvPr/>
        </p:nvSpPr>
        <p:spPr>
          <a:xfrm>
            <a:off x="316954" y="1905000"/>
            <a:ext cx="1131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Nota Bene</a:t>
            </a:r>
            <a:r>
              <a:rPr lang="en-US" sz="1600" dirty="0"/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EA72F4-DB68-49D1-A576-073D2FB82FFF}"/>
              </a:ext>
            </a:extLst>
          </p:cNvPr>
          <p:cNvSpPr txBox="1"/>
          <p:nvPr/>
        </p:nvSpPr>
        <p:spPr>
          <a:xfrm>
            <a:off x="316955" y="2186225"/>
            <a:ext cx="384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ЗА РАЗЛИКА от </a:t>
            </a:r>
            <a:r>
              <a:rPr lang="en-US" sz="1400" dirty="0"/>
              <a:t>WYSIWYG</a:t>
            </a:r>
            <a:r>
              <a:rPr lang="bg-BG" sz="1400" dirty="0"/>
              <a:t>-Подхода при повечето  съвременни Текстови процесори, при </a:t>
            </a:r>
            <a:r>
              <a:rPr lang="en-US" sz="1400" dirty="0"/>
              <a:t>           </a:t>
            </a:r>
            <a:r>
              <a:rPr lang="bg-BG" sz="1400" dirty="0"/>
              <a:t>  при самото въвеждане на Документа, Авторите НЕ МОГАТ да видят Изходния му вид.</a:t>
            </a:r>
          </a:p>
          <a:p>
            <a:r>
              <a:rPr lang="bg-BG" sz="1400" dirty="0"/>
              <a:t>Крайният вид на Документа можем да видим на Екрана СЛЕД Обработката на Файла с             .</a:t>
            </a:r>
            <a:endParaRPr lang="en-US" sz="1400" dirty="0"/>
          </a:p>
        </p:txBody>
      </p:sp>
      <p:pic>
        <p:nvPicPr>
          <p:cNvPr id="56" name="Picture 5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6704847-4140-4D12-890C-54EAF6B8B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3" y="2475000"/>
            <a:ext cx="458667" cy="1920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DE0D6E4-E1A0-49EF-9E94-B01A460F2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57" y="3313200"/>
            <a:ext cx="458667" cy="192000"/>
          </a:xfrm>
          <a:prstGeom prst="rect">
            <a:avLst/>
          </a:prstGeom>
        </p:spPr>
      </p:pic>
      <p:pic>
        <p:nvPicPr>
          <p:cNvPr id="52" name="Picture 51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E83EEC4-2565-4C66-8AD5-E90A93614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96819"/>
            <a:ext cx="335238" cy="184381"/>
          </a:xfrm>
          <a:prstGeom prst="rect">
            <a:avLst/>
          </a:prstGeom>
        </p:spPr>
      </p:pic>
      <p:pic>
        <p:nvPicPr>
          <p:cNvPr id="46" name="Picture 4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F91D54A-0DC7-48FF-985E-E8429B27E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76" y="1809771"/>
            <a:ext cx="409524" cy="171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4D1C2C-AC75-4214-AF12-4DC9BB7F7569}"/>
              </a:ext>
            </a:extLst>
          </p:cNvPr>
          <p:cNvSpPr txBox="1"/>
          <p:nvPr/>
        </p:nvSpPr>
        <p:spPr>
          <a:xfrm>
            <a:off x="304800" y="3547646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Главна Идея</a:t>
            </a:r>
            <a:r>
              <a:rPr lang="en-US" sz="1600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BADF7-6137-4475-8CDB-84F48F3F0867}"/>
              </a:ext>
            </a:extLst>
          </p:cNvPr>
          <p:cNvSpPr txBox="1"/>
          <p:nvPr/>
        </p:nvSpPr>
        <p:spPr>
          <a:xfrm>
            <a:off x="304801" y="3810000"/>
            <a:ext cx="41147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УДОБСТВОТО при Четене и ЯСНОТАТА са далеч ПО-ВАЖНИ от Външния вид</a:t>
            </a:r>
          </a:p>
          <a:p>
            <a:r>
              <a:rPr lang="bg-BG" sz="1400" dirty="0"/>
              <a:t>на Документа:</a:t>
            </a:r>
          </a:p>
          <a:p>
            <a:pPr marL="342900" indent="-342900">
              <a:buAutoNum type="arabicPeriod"/>
            </a:pPr>
            <a:r>
              <a:rPr lang="bg-BG" sz="1400" dirty="0"/>
              <a:t>Размерът на Шрифта и Номерацията на Разделите трябва да представят ЯСНО и НЕДВУСМИСЛЕНО Структурата на Главите и Разделите на Читателя.</a:t>
            </a:r>
          </a:p>
          <a:p>
            <a:pPr marL="342900" indent="-342900">
              <a:buAutoNum type="arabicPeriod"/>
            </a:pPr>
            <a:r>
              <a:rPr lang="bg-BG" sz="1400" dirty="0"/>
              <a:t>Редът трябва да бъде ДОСТАТЪЧНО КЪС, за да НЕ НАПРЯГА очите на Читателя и ДОСТАТЪЧНО ДЪЛЪГ за Естетическо запълване на Страницата.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D609FA-8DD6-40DB-9DCB-44FDEA7398AF}"/>
              </a:ext>
            </a:extLst>
          </p:cNvPr>
          <p:cNvSpPr txBox="1"/>
          <p:nvPr/>
        </p:nvSpPr>
        <p:spPr>
          <a:xfrm>
            <a:off x="4419600" y="1905000"/>
            <a:ext cx="132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Предимства</a:t>
            </a:r>
            <a:r>
              <a:rPr lang="en-US" sz="16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6748B1-1C21-47D8-B0D9-D7F0D070D6F1}"/>
              </a:ext>
            </a:extLst>
          </p:cNvPr>
          <p:cNvSpPr txBox="1"/>
          <p:nvPr/>
        </p:nvSpPr>
        <p:spPr>
          <a:xfrm>
            <a:off x="4419601" y="2133600"/>
            <a:ext cx="450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Оформлението на Документа ни е на база ПРОФЕСИОНАЛНИ Макети и той има вид „на издание“.             Дефинира съответни Структури.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СЛОЖНИ Формули записваме ЛЕСНО и УДОБНО в Линеен вид.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Работим с няколко ЛЕСНО разбираеми Команди, определящи Логическата структура на Документа; РЯДКО се занимаваме с Макета на Документа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ЛЕСНО изготвяме СЛОЖНИ структури, като: Съдържание, Забележки, Литература, Индекс, Списъци на Фигури и Таблици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Разполагаме със СВОБОДНИ Допълнителни пакети, като за: включване на </a:t>
            </a:r>
            <a:r>
              <a:rPr lang="en-US" sz="1400" dirty="0"/>
              <a:t>	-  -</a:t>
            </a:r>
            <a:r>
              <a:rPr lang="bg-BG" sz="1400" dirty="0"/>
              <a:t>графики, оформяне на Библиография, вместване в конкретен Стандарт и пр.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         (Форматиращото сърце на	               ) е ИЗКЛЮЧИТЕЛНО Мобилен и СВОБОДНО Достъпен; ФАКТИЧЕСКИ работи на ВСИЧКИ съществуващи Платформи.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43BD919-E6E5-430E-9920-E46F4BD5C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4800600"/>
            <a:ext cx="894903" cy="132035"/>
          </a:xfrm>
          <a:prstGeom prst="rect">
            <a:avLst/>
          </a:prstGeom>
        </p:spPr>
      </p:pic>
      <p:pic>
        <p:nvPicPr>
          <p:cNvPr id="64" name="Picture 63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F45E875-5EF4-4EC0-B46C-1E864A92E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3" y="2640451"/>
            <a:ext cx="458667" cy="192000"/>
          </a:xfrm>
          <a:prstGeom prst="rect">
            <a:avLst/>
          </a:prstGeom>
        </p:spPr>
      </p:pic>
      <p:pic>
        <p:nvPicPr>
          <p:cNvPr id="65" name="Picture 64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55B8922-D7F9-4CB6-870B-AB2C75F2D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8" y="5390630"/>
            <a:ext cx="335238" cy="184381"/>
          </a:xfrm>
          <a:prstGeom prst="rect">
            <a:avLst/>
          </a:prstGeom>
        </p:spPr>
      </p:pic>
      <p:pic>
        <p:nvPicPr>
          <p:cNvPr id="67" name="Picture 66">
            <a:hlinkClick r:id="rId17"/>
            <a:extLst>
              <a:ext uri="{FF2B5EF4-FFF2-40B4-BE49-F238E27FC236}">
                <a16:creationId xmlns:a16="http://schemas.microsoft.com/office/drawing/2014/main" id="{83437BD3-41F3-4170-B118-F9FA148F4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6" y="5409931"/>
            <a:ext cx="653888" cy="184430"/>
          </a:xfrm>
          <a:prstGeom prst="rect">
            <a:avLst/>
          </a:prstGeom>
        </p:spPr>
      </p:pic>
      <p:pic>
        <p:nvPicPr>
          <p:cNvPr id="69" name="Picture 68">
            <a:hlinkClick r:id="rId19"/>
            <a:extLst>
              <a:ext uri="{FF2B5EF4-FFF2-40B4-BE49-F238E27FC236}">
                <a16:creationId xmlns:a16="http://schemas.microsoft.com/office/drawing/2014/main" id="{0A67FD7C-6BB1-4CED-821C-D82A4B113B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2093697" cy="2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F23A7BCD-FBAF-4651-BEFA-D634AF4D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09601"/>
            <a:ext cx="4267200" cy="2978834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C17081F-85D4-4C68-9905-44A1D968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C6D4A6D-71E0-43C7-B808-909ECCF59E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99761B-E12F-4E50-B708-E17D07E14D5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249B279-ED62-43EA-ADBC-CC5BA493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477000"/>
            <a:ext cx="990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3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09FC405B-1C8F-493F-88FF-BF18EAECD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613636"/>
            <a:ext cx="3751486" cy="2787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A70F08-5708-4538-A99F-DF79AB0E9A5F}"/>
              </a:ext>
            </a:extLst>
          </p:cNvPr>
          <p:cNvSpPr txBox="1"/>
          <p:nvPr/>
        </p:nvSpPr>
        <p:spPr>
          <a:xfrm>
            <a:off x="396514" y="3276600"/>
            <a:ext cx="3190874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Proudly powered by </a:t>
            </a:r>
            <a:r>
              <a:rPr lang="en-US" dirty="0">
                <a:solidFill>
                  <a:srgbClr val="FF3300"/>
                </a:solidFill>
              </a:rPr>
              <a:t>WordPress</a:t>
            </a:r>
            <a:r>
              <a:rPr lang="bg-BG" dirty="0"/>
              <a:t>: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50356E0F-37B5-428A-8BF5-247C81ECF6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609600"/>
            <a:ext cx="4191000" cy="29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2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F18B90-3BE7-4420-B5CD-120B0729E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2A5B4E-D3E0-4671-955D-723428CBC12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E263C94-B346-4F37-8887-36969194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Входни Файлове в	      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4FE5-55CA-482F-B7BF-575784B15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7C7E0-8D07-4580-8BA7-B382562118BB}"/>
              </a:ext>
            </a:extLst>
          </p:cNvPr>
          <p:cNvGrpSpPr/>
          <p:nvPr/>
        </p:nvGrpSpPr>
        <p:grpSpPr>
          <a:xfrm>
            <a:off x="295353" y="321651"/>
            <a:ext cx="2000095" cy="516549"/>
            <a:chOff x="295353" y="321651"/>
            <a:chExt cx="2000095" cy="5165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7195C2-817D-4434-843A-6D65790E0A70}"/>
                </a:ext>
              </a:extLst>
            </p:cNvPr>
            <p:cNvSpPr txBox="1">
              <a:spLocks/>
            </p:cNvSpPr>
            <p:nvPr/>
          </p:nvSpPr>
          <p:spPr>
            <a:xfrm>
              <a:off x="295353" y="321651"/>
              <a:ext cx="1533448" cy="40750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2300" dirty="0">
                  <a:solidFill>
                    <a:srgbClr val="FF3300"/>
                  </a:solidFill>
                </a:rPr>
                <a:t>Примери </a:t>
              </a:r>
              <a:r>
                <a:rPr lang="bg-BG" sz="2300" dirty="0">
                  <a:solidFill>
                    <a:srgbClr val="0000FF"/>
                  </a:solidFill>
                </a:rPr>
                <a:t>с</a:t>
              </a:r>
              <a:endParaRPr lang="en-US" sz="2300" dirty="0">
                <a:solidFill>
                  <a:srgbClr val="FF3300"/>
                </a:solidFill>
              </a:endParaRPr>
            </a:p>
          </p:txBody>
        </p:sp>
        <p:pic>
          <p:nvPicPr>
            <p:cNvPr id="12" name="Content Placeholder 3" descr="A picture containing object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AD3431AE-BF71-43D2-B30B-A12365A4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3438"/>
              <a:ext cx="619048" cy="504762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709F7D-1052-4A2E-B9C3-E29610082789}"/>
              </a:ext>
            </a:extLst>
          </p:cNvPr>
          <p:cNvGrpSpPr/>
          <p:nvPr/>
        </p:nvGrpSpPr>
        <p:grpSpPr>
          <a:xfrm>
            <a:off x="315439" y="792899"/>
            <a:ext cx="3494561" cy="1797901"/>
            <a:chOff x="315439" y="792899"/>
            <a:chExt cx="3494561" cy="17979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C14F5E-36B5-4716-9F81-EFC4EE482C4D}"/>
                </a:ext>
              </a:extLst>
            </p:cNvPr>
            <p:cNvSpPr txBox="1"/>
            <p:nvPr/>
          </p:nvSpPr>
          <p:spPr>
            <a:xfrm>
              <a:off x="315439" y="990362"/>
              <a:ext cx="349456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Входен Файл в              е КОНВЕНЦИОНАЛЕН </a:t>
              </a:r>
              <a:r>
                <a:rPr lang="en-US" sz="1200" dirty="0"/>
                <a:t>ASCII</a:t>
              </a:r>
              <a:r>
                <a:rPr lang="bg-BG" sz="1200" dirty="0"/>
                <a:t>-Файл, Създаден с ПРОЗВОЛЕН Текстов редактор.</a:t>
              </a:r>
            </a:p>
            <a:p>
              <a:r>
                <a:rPr lang="bg-BG" sz="1200" dirty="0"/>
                <a:t>СЪДЪРЖА:</a:t>
              </a:r>
            </a:p>
            <a:p>
              <a:pPr marL="177800" indent="-177800">
                <a:buAutoNum type="arabicPeriod"/>
              </a:pPr>
              <a:r>
                <a:rPr lang="bg-BG" sz="1200" dirty="0"/>
                <a:t>Текстовото СЪДЪРЖАНИЕ на Документа</a:t>
              </a:r>
            </a:p>
            <a:p>
              <a:pPr marL="177800" indent="-177800"/>
              <a:r>
                <a:rPr lang="bg-BG" sz="1200" dirty="0"/>
                <a:t>      и</a:t>
              </a:r>
            </a:p>
            <a:p>
              <a:pPr marL="177800" indent="-177800">
                <a:buFont typeface="+mj-lt"/>
                <a:buAutoNum type="arabicPeriod" startAt="2"/>
              </a:pPr>
              <a:r>
                <a:rPr lang="bg-BG" sz="1200" dirty="0"/>
                <a:t>Командите, УКАЗВАЩИ на               как да ОБРАБОТВА Текста.</a:t>
              </a:r>
            </a:p>
            <a:p>
              <a:pPr marL="342900" indent="-342900">
                <a:buAutoNum type="arabicPeriod"/>
              </a:pPr>
              <a:endParaRPr lang="en-US" sz="1400" dirty="0"/>
            </a:p>
          </p:txBody>
        </p:sp>
        <p:pic>
          <p:nvPicPr>
            <p:cNvPr id="35" name="Picture 34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2728D02-DF89-497C-91A0-7D6355E2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85" y="792899"/>
              <a:ext cx="503715" cy="210858"/>
            </a:xfrm>
            <a:prstGeom prst="rect">
              <a:avLst/>
            </a:prstGeom>
          </p:spPr>
        </p:pic>
        <p:pic>
          <p:nvPicPr>
            <p:cNvPr id="37" name="Picture 36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611DBD41-75EB-4EB7-8936-E057DF7E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30860"/>
              <a:ext cx="458667" cy="192000"/>
            </a:xfrm>
            <a:prstGeom prst="rect">
              <a:avLst/>
            </a:prstGeom>
          </p:spPr>
        </p:pic>
        <p:pic>
          <p:nvPicPr>
            <p:cNvPr id="38" name="Picture 37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B46C606-7E93-4830-B2D8-729D353C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945260"/>
              <a:ext cx="458667" cy="19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1DEB5-218C-477D-9CFC-4616FF62A73C}"/>
              </a:ext>
            </a:extLst>
          </p:cNvPr>
          <p:cNvGrpSpPr/>
          <p:nvPr/>
        </p:nvGrpSpPr>
        <p:grpSpPr>
          <a:xfrm>
            <a:off x="3835878" y="682140"/>
            <a:ext cx="2407760" cy="5676452"/>
            <a:chOff x="3835878" y="682140"/>
            <a:chExt cx="2407760" cy="56764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FDCBA7-2339-4150-B34C-3DA11FE2EEF8}"/>
                </a:ext>
              </a:extLst>
            </p:cNvPr>
            <p:cNvGrpSpPr/>
            <p:nvPr/>
          </p:nvGrpSpPr>
          <p:grpSpPr>
            <a:xfrm>
              <a:off x="3835878" y="990600"/>
              <a:ext cx="2407760" cy="5367992"/>
              <a:chOff x="3835878" y="990600"/>
              <a:chExt cx="2407760" cy="53679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015D16-E101-4E31-8B2F-88D61303978E}"/>
                  </a:ext>
                </a:extLst>
              </p:cNvPr>
              <p:cNvSpPr txBox="1"/>
              <p:nvPr/>
            </p:nvSpPr>
            <p:spPr>
              <a:xfrm>
                <a:off x="4064478" y="990600"/>
                <a:ext cx="2179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bg-BG" sz="1200" dirty="0"/>
                  <a:t>когато Айнщайн</a:t>
                </a:r>
              </a:p>
              <a:p>
                <a:r>
                  <a:rPr lang="bg-BG" sz="1200" dirty="0"/>
                  <a:t>е въвел своята формула</a:t>
                </a:r>
              </a:p>
              <a:p>
                <a:r>
                  <a:rPr lang="bg-BG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e = m \</a:t>
                </a:r>
                <a:r>
                  <a:rPr lang="en-US" sz="1200" dirty="0" err="1"/>
                  <a:t>cdot</a:t>
                </a:r>
                <a:r>
                  <a:rPr lang="en-US" sz="1200" dirty="0"/>
                  <a:t> c^2 \; ,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bg-BG" sz="1200" dirty="0"/>
                  <a:t>която е най-широко</a:t>
                </a:r>
              </a:p>
              <a:p>
                <a:r>
                  <a:rPr lang="bg-BG" sz="1200" dirty="0"/>
                  <a:t>известна и най-малко</a:t>
                </a:r>
              </a:p>
              <a:p>
                <a:r>
                  <a:rPr lang="bg-BG" sz="1200" dirty="0"/>
                  <a:t>понятна физическа формула.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47DE7-AF7E-4926-82EF-C58B5D07E881}"/>
                  </a:ext>
                </a:extLst>
              </p:cNvPr>
              <p:cNvSpPr txBox="1"/>
              <p:nvPr/>
            </p:nvSpPr>
            <p:spPr>
              <a:xfrm>
                <a:off x="3835878" y="2667000"/>
                <a:ext cx="24077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откъдето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следва</a:t>
                </a:r>
                <a:endParaRPr lang="ru-RU" sz="1200" dirty="0"/>
              </a:p>
              <a:p>
                <a:r>
                  <a:rPr lang="ru-RU" sz="1200" dirty="0"/>
                  <a:t>закона за тока на </a:t>
                </a:r>
                <a:r>
                  <a:rPr lang="ru-RU" sz="1200" dirty="0" err="1"/>
                  <a:t>Кирхов</a:t>
                </a:r>
                <a:r>
                  <a:rPr lang="ru-RU" sz="1200" dirty="0"/>
                  <a:t>: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\sum_{k=1}^{n} </a:t>
                </a:r>
                <a:r>
                  <a:rPr lang="en-US" sz="1200" dirty="0" err="1"/>
                  <a:t>I_k</a:t>
                </a:r>
                <a:r>
                  <a:rPr lang="en-US" sz="1200" dirty="0"/>
                  <a:t> = 0 \; .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endParaRPr lang="en-US" sz="1200" dirty="0"/>
              </a:p>
              <a:p>
                <a:r>
                  <a:rPr lang="ru-RU" sz="1200" dirty="0"/>
                  <a:t>Закон за </a:t>
                </a:r>
                <a:r>
                  <a:rPr lang="ru-RU" sz="1200" dirty="0" err="1"/>
                  <a:t>напрежението</a:t>
                </a:r>
                <a:r>
                  <a:rPr lang="ru-RU" sz="1200" dirty="0"/>
                  <a:t> на </a:t>
                </a:r>
                <a:r>
                  <a:rPr lang="ru-RU" sz="1200" dirty="0" err="1"/>
                  <a:t>Кирхов</a:t>
                </a:r>
                <a:endParaRPr lang="ru-RU" sz="1200" dirty="0"/>
              </a:p>
              <a:p>
                <a:r>
                  <a:rPr lang="ru-RU" sz="1200" dirty="0" err="1"/>
                  <a:t>може</a:t>
                </a:r>
                <a:r>
                  <a:rPr lang="ru-RU" sz="1200" dirty="0"/>
                  <a:t> да </a:t>
                </a:r>
                <a:r>
                  <a:rPr lang="ru-RU" sz="1200" dirty="0" err="1"/>
                  <a:t>бъде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въведен</a:t>
                </a:r>
                <a:r>
                  <a:rPr lang="ru-RU" sz="1200" dirty="0"/>
                  <a:t> \</a:t>
                </a:r>
                <a:r>
                  <a:rPr lang="en-US" sz="1200" dirty="0" err="1"/>
                  <a:t>ldots</a:t>
                </a:r>
                <a:endParaRPr 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697F47-7FB4-4186-B0F8-0DB04C7A2587}"/>
                  </a:ext>
                </a:extLst>
              </p:cNvPr>
              <p:cNvSpPr txBox="1"/>
              <p:nvPr/>
            </p:nvSpPr>
            <p:spPr>
              <a:xfrm>
                <a:off x="3890963" y="4419600"/>
                <a:ext cx="22812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\begin{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mathop</a:t>
                </a:r>
                <a:r>
                  <a:rPr lang="en-US" sz="1200" dirty="0"/>
                  <a:t>{\</a:t>
                </a:r>
                <a:r>
                  <a:rPr lang="en-US" sz="1200" dirty="0" err="1"/>
                  <a:t>mathrm</a:t>
                </a:r>
                <a:r>
                  <a:rPr lang="en-US" sz="1200" dirty="0"/>
                  <a:t>{</a:t>
                </a:r>
                <a:r>
                  <a:rPr lang="en-US" sz="1200" dirty="0" err="1"/>
                  <a:t>corr</a:t>
                </a:r>
                <a:r>
                  <a:rPr lang="en-US" sz="1200" dirty="0"/>
                  <a:t>}}(X,Y)=</a:t>
                </a:r>
              </a:p>
              <a:p>
                <a:r>
                  <a:rPr lang="en-US" sz="1200" dirty="0"/>
                  <a:t>\frac{\</a:t>
                </a:r>
                <a:r>
                  <a:rPr lang="en-US" sz="1200" dirty="0" err="1"/>
                  <a:t>displaystyle</a:t>
                </a:r>
                <a:endParaRPr lang="en-US" sz="1200" dirty="0"/>
              </a:p>
              <a:p>
                <a:r>
                  <a:rPr lang="en-US" sz="1200" dirty="0"/>
                  <a:t> 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</a:t>
                </a:r>
              </a:p>
              <a:p>
                <a:r>
                  <a:rPr lang="en-US" sz="1200" dirty="0"/>
                  <a:t>   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y)}</a:t>
                </a:r>
              </a:p>
              <a:p>
                <a:r>
                  <a:rPr lang="en-US" sz="1200" dirty="0"/>
                  <a:t>  {\</a:t>
                </a:r>
                <a:r>
                  <a:rPr lang="en-US" sz="1200" dirty="0" err="1"/>
                  <a:t>displaystyle</a:t>
                </a:r>
                <a:r>
                  <a:rPr lang="en-US" sz="1200" dirty="0"/>
                  <a:t>\</a:t>
                </a:r>
                <a:r>
                  <a:rPr lang="en-US" sz="1200" dirty="0" err="1"/>
                  <a:t>biggl</a:t>
                </a:r>
                <a:r>
                  <a:rPr lang="en-US" sz="1200" dirty="0"/>
                  <a:t>[</a:t>
                </a:r>
              </a:p>
              <a:p>
                <a:r>
                  <a:rPr lang="en-US" sz="1200" dirty="0"/>
                  <a:t>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x)^2</a:t>
                </a:r>
              </a:p>
              <a:p>
                <a:r>
                  <a:rPr lang="en-US" sz="1200" dirty="0"/>
                  <a:t>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y)^2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biggr</a:t>
                </a:r>
                <a:r>
                  <a:rPr lang="en-US" sz="1200" dirty="0"/>
                  <a:t>]^{1/2}}</a:t>
                </a:r>
              </a:p>
              <a:p>
                <a:r>
                  <a:rPr lang="en-US" sz="1200" dirty="0"/>
                  <a:t>\end{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</p:txBody>
          </p:sp>
        </p:grp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C3D9778D-0E43-4142-B9B8-7E41A722A8E3}"/>
                </a:ext>
              </a:extLst>
            </p:cNvPr>
            <p:cNvSpPr txBox="1">
              <a:spLocks/>
            </p:cNvSpPr>
            <p:nvPr/>
          </p:nvSpPr>
          <p:spPr>
            <a:xfrm>
              <a:off x="4038600" y="68214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Пример: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81D254E-1548-4D82-BAB1-A37941028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066800"/>
            <a:ext cx="2659856" cy="9950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3EF002-D5A2-4F3D-845E-3A1AB8C52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2" y="2743200"/>
            <a:ext cx="2671763" cy="12573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30DEA95-F26E-4F99-9025-1C222E805234}"/>
              </a:ext>
            </a:extLst>
          </p:cNvPr>
          <p:cNvSpPr txBox="1">
            <a:spLocks/>
          </p:cNvSpPr>
          <p:nvPr/>
        </p:nvSpPr>
        <p:spPr>
          <a:xfrm>
            <a:off x="6125861" y="6858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4FCC799-5A8C-454C-A8E0-8CB39E129D60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pic>
        <p:nvPicPr>
          <p:cNvPr id="48" name="Picture 47" descr="A screen shot of a computer&#10;&#10;Description automatically generated">
            <a:extLst>
              <a:ext uri="{FF2B5EF4-FFF2-40B4-BE49-F238E27FC236}">
                <a16:creationId xmlns:a16="http://schemas.microsoft.com/office/drawing/2014/main" id="{77E9FF36-2A84-4224-8143-A44A904EC2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5" y="2504870"/>
            <a:ext cx="2968785" cy="4200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8B0364-E7BC-47A8-BE4C-2BD23A5B527F}"/>
              </a:ext>
            </a:extLst>
          </p:cNvPr>
          <p:cNvSpPr txBox="1"/>
          <p:nvPr/>
        </p:nvSpPr>
        <p:spPr>
          <a:xfrm>
            <a:off x="381000" y="3124200"/>
            <a:ext cx="3733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1" dirty="0"/>
              <a:t>1</a:t>
            </a:r>
            <a:r>
              <a:rPr lang="bg-BG" sz="900" dirty="0"/>
              <a:t>   1 инч + \</a:t>
            </a:r>
            <a:r>
              <a:rPr lang="en-US" sz="900" dirty="0" err="1"/>
              <a:t>hoffset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b="1" dirty="0"/>
              <a:t>2</a:t>
            </a:r>
            <a:r>
              <a:rPr lang="en-US" sz="900" dirty="0"/>
              <a:t>  1 </a:t>
            </a:r>
            <a:r>
              <a:rPr lang="bg-BG" sz="900" dirty="0"/>
              <a:t>инч + \</a:t>
            </a:r>
            <a:r>
              <a:rPr lang="en-US" sz="900" dirty="0" err="1"/>
              <a:t>voffset</a:t>
            </a:r>
            <a:endParaRPr lang="en-US" sz="900" dirty="0"/>
          </a:p>
          <a:p>
            <a:r>
              <a:rPr lang="en-US" sz="900" b="1" dirty="0"/>
              <a:t>3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oddsidemargin</a:t>
            </a:r>
            <a:r>
              <a:rPr lang="en-US" sz="900" dirty="0"/>
              <a:t> = 22pt</a:t>
            </a:r>
            <a:r>
              <a:rPr lang="bg-BG" sz="900" dirty="0"/>
              <a:t>  </a:t>
            </a:r>
            <a:r>
              <a:rPr lang="en-US" sz="900" b="1" dirty="0"/>
              <a:t>4</a:t>
            </a:r>
            <a:r>
              <a:rPr lang="en-US" sz="900" dirty="0"/>
              <a:t>  \</a:t>
            </a:r>
            <a:r>
              <a:rPr lang="en-US" sz="900" dirty="0" err="1"/>
              <a:t>topmargin</a:t>
            </a:r>
            <a:r>
              <a:rPr lang="en-US" sz="900" dirty="0"/>
              <a:t> = 22pt</a:t>
            </a:r>
          </a:p>
          <a:p>
            <a:r>
              <a:rPr lang="en-US" sz="900" dirty="0"/>
              <a:t>    </a:t>
            </a:r>
            <a:r>
              <a:rPr lang="bg-BG" sz="900" dirty="0"/>
              <a:t>  или \</a:t>
            </a:r>
            <a:r>
              <a:rPr lang="en-US" sz="900" dirty="0" err="1"/>
              <a:t>evensidemargin</a:t>
            </a:r>
            <a:endParaRPr lang="bg-BG" sz="900" dirty="0"/>
          </a:p>
          <a:p>
            <a:r>
              <a:rPr lang="en-US" sz="900" b="1" dirty="0"/>
              <a:t>5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headheight</a:t>
            </a:r>
            <a:r>
              <a:rPr lang="en-US" sz="900" dirty="0"/>
              <a:t> = 13pt </a:t>
            </a:r>
            <a:r>
              <a:rPr lang="bg-BG" sz="900" dirty="0"/>
              <a:t>        </a:t>
            </a:r>
            <a:r>
              <a:rPr lang="en-US" sz="900" b="1" dirty="0"/>
              <a:t>6</a:t>
            </a:r>
            <a:r>
              <a:rPr lang="en-US" sz="900" dirty="0"/>
              <a:t>  \</a:t>
            </a:r>
            <a:r>
              <a:rPr lang="en-US" sz="900" dirty="0" err="1"/>
              <a:t>headsep</a:t>
            </a:r>
            <a:r>
              <a:rPr lang="en-US" sz="900" dirty="0"/>
              <a:t> = 19pt</a:t>
            </a:r>
          </a:p>
          <a:p>
            <a:r>
              <a:rPr lang="en-US" sz="900" b="1" dirty="0"/>
              <a:t>7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textheight</a:t>
            </a:r>
            <a:r>
              <a:rPr lang="en-US" sz="900" dirty="0"/>
              <a:t> = 595pt </a:t>
            </a:r>
            <a:r>
              <a:rPr lang="bg-BG" sz="900" dirty="0"/>
              <a:t>        </a:t>
            </a:r>
            <a:r>
              <a:rPr lang="en-US" sz="900" b="1" dirty="0"/>
              <a:t>8</a:t>
            </a:r>
            <a:r>
              <a:rPr lang="en-US" sz="900" dirty="0"/>
              <a:t>  \</a:t>
            </a:r>
            <a:r>
              <a:rPr lang="en-US" sz="900" dirty="0" err="1"/>
              <a:t>textwidth</a:t>
            </a:r>
            <a:r>
              <a:rPr lang="en-US" sz="900" dirty="0"/>
              <a:t> = 360pt</a:t>
            </a:r>
          </a:p>
          <a:p>
            <a:r>
              <a:rPr lang="en-US" sz="900" b="1" dirty="0"/>
              <a:t>9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marginparsep</a:t>
            </a:r>
            <a:r>
              <a:rPr lang="en-US" sz="900" dirty="0"/>
              <a:t> = 7pt </a:t>
            </a:r>
            <a:r>
              <a:rPr lang="bg-BG" sz="900" dirty="0"/>
              <a:t>    </a:t>
            </a:r>
            <a:r>
              <a:rPr lang="en-US" sz="900" b="1" dirty="0"/>
              <a:t>10</a:t>
            </a:r>
            <a:r>
              <a:rPr lang="en-US" sz="900" dirty="0"/>
              <a:t>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marginparwidth</a:t>
            </a:r>
            <a:r>
              <a:rPr lang="en-US" sz="900" dirty="0"/>
              <a:t> = 106pt</a:t>
            </a:r>
          </a:p>
          <a:p>
            <a:r>
              <a:rPr lang="en-US" sz="900" b="1" dirty="0"/>
              <a:t>11</a:t>
            </a:r>
            <a:r>
              <a:rPr lang="en-US" sz="900" dirty="0"/>
              <a:t> \</a:t>
            </a:r>
            <a:r>
              <a:rPr lang="en-US" sz="900" dirty="0" err="1"/>
              <a:t>footskip</a:t>
            </a:r>
            <a:r>
              <a:rPr lang="en-US" sz="900" dirty="0"/>
              <a:t> = 27pt </a:t>
            </a:r>
            <a:r>
              <a:rPr lang="bg-BG" sz="900" dirty="0"/>
              <a:t>  </a:t>
            </a:r>
            <a:r>
              <a:rPr lang="en-US" sz="900" dirty="0"/>
              <a:t>  </a:t>
            </a:r>
            <a:r>
              <a:rPr lang="bg-BG" sz="900" dirty="0"/>
              <a:t>           </a:t>
            </a:r>
            <a:r>
              <a:rPr lang="en-US" sz="900" dirty="0"/>
              <a:t> </a:t>
            </a:r>
            <a:r>
              <a:rPr lang="bg-BG" sz="900" dirty="0"/>
              <a:t>  </a:t>
            </a:r>
            <a:r>
              <a:rPr lang="en-US" sz="900" dirty="0"/>
              <a:t>\</a:t>
            </a:r>
            <a:r>
              <a:rPr lang="en-US" sz="900" dirty="0" err="1"/>
              <a:t>marginparpush</a:t>
            </a:r>
            <a:r>
              <a:rPr lang="en-US" sz="900" dirty="0"/>
              <a:t> = 5pt (</a:t>
            </a:r>
            <a:r>
              <a:rPr lang="bg-BG" sz="900" dirty="0"/>
              <a:t>не е показано)</a:t>
            </a:r>
          </a:p>
          <a:p>
            <a:r>
              <a:rPr lang="bg-BG" sz="900" dirty="0"/>
              <a:t>     \</a:t>
            </a:r>
            <a:r>
              <a:rPr lang="en-US" sz="900" dirty="0" err="1"/>
              <a:t>hoffset</a:t>
            </a:r>
            <a:r>
              <a:rPr lang="en-US" sz="900" dirty="0"/>
              <a:t> = 0pt</a:t>
            </a:r>
            <a:r>
              <a:rPr lang="bg-BG" sz="900" dirty="0"/>
              <a:t>	</a:t>
            </a:r>
            <a:r>
              <a:rPr lang="en-US" sz="900" dirty="0"/>
              <a:t>    </a:t>
            </a:r>
            <a:r>
              <a:rPr lang="bg-BG" sz="900" dirty="0"/>
              <a:t>  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dirty="0"/>
              <a:t>\</a:t>
            </a:r>
            <a:r>
              <a:rPr lang="en-US" sz="900" dirty="0" err="1"/>
              <a:t>voffset</a:t>
            </a:r>
            <a:r>
              <a:rPr lang="en-US" sz="900" dirty="0"/>
              <a:t> = 0pt</a:t>
            </a:r>
          </a:p>
          <a:p>
            <a:r>
              <a:rPr lang="en-US" sz="900" dirty="0"/>
              <a:t> 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paperwidth</a:t>
            </a:r>
            <a:r>
              <a:rPr lang="en-US" sz="900" dirty="0"/>
              <a:t> = 597pt </a:t>
            </a:r>
            <a:r>
              <a:rPr lang="bg-BG" sz="900" dirty="0"/>
              <a:t>           </a:t>
            </a:r>
            <a:r>
              <a:rPr lang="en-US" sz="900" dirty="0"/>
              <a:t>\</a:t>
            </a:r>
            <a:r>
              <a:rPr lang="en-US" sz="900" dirty="0" err="1"/>
              <a:t>paperheight</a:t>
            </a:r>
            <a:r>
              <a:rPr lang="en-US" sz="900" dirty="0"/>
              <a:t> = 845pt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A9DA3FE-41D8-44FB-A67C-F0A126295F2E}"/>
              </a:ext>
            </a:extLst>
          </p:cNvPr>
          <p:cNvSpPr txBox="1">
            <a:spLocks/>
          </p:cNvSpPr>
          <p:nvPr/>
        </p:nvSpPr>
        <p:spPr>
          <a:xfrm>
            <a:off x="269474" y="2209800"/>
            <a:ext cx="2016526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0000FF"/>
                </a:solidFill>
              </a:rPr>
              <a:t>Макет на Страницата: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1B16-BB7D-409C-BBC4-00313C7069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3162" y="4495800"/>
            <a:ext cx="2662238" cy="11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C8A8AA9A-1D04-4C90-BFA5-3C89129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862584"/>
            <a:ext cx="8603742" cy="5462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FD79D-7B79-474C-BF21-A7E02296E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8822DF3-2BCD-4382-B7A8-16B66D93B9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8BA9-19E9-4C1C-A5E6-89AF7D78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13DE0B-CFDA-406F-B6EE-F12C2D61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" y="419063"/>
            <a:ext cx="1181265" cy="266737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128C3E21-60A2-4C03-905E-B9C3DDCB476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D28021B-FCEA-4786-89F6-DADFD348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117" y="501419"/>
            <a:ext cx="838317" cy="200053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ABA1DB4-5634-40BF-9838-D88EBF140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1057423" cy="97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DD87E-9C98-4901-B147-6EBF856F6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23" y="1676400"/>
            <a:ext cx="447737" cy="17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EEBAC-8B65-42CD-9795-105A091D2B16}"/>
              </a:ext>
            </a:extLst>
          </p:cNvPr>
          <p:cNvSpPr txBox="1"/>
          <p:nvPr/>
        </p:nvSpPr>
        <p:spPr>
          <a:xfrm>
            <a:off x="3200399" y="1600200"/>
            <a:ext cx="3563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: Формат на Хипертекстови Документи</a:t>
            </a:r>
            <a:endParaRPr lang="en-US" sz="1600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82BEF7A4-73C4-4830-809C-05E3A5F7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885971"/>
            <a:ext cx="409524" cy="1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406F8E-572A-4485-B62F-1FA3AE256E50}"/>
              </a:ext>
            </a:extLst>
          </p:cNvPr>
          <p:cNvSpPr txBox="1"/>
          <p:nvPr/>
        </p:nvSpPr>
        <p:spPr>
          <a:xfrm>
            <a:off x="1905000" y="5786735"/>
            <a:ext cx="6597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               , и                 се Инсталират АВТОМАТИЧНО при повечето СЪВРЕМЕННИ </a:t>
            </a:r>
            <a:r>
              <a:rPr lang="bg-BG" sz="1200" dirty="0" err="1"/>
              <a:t>Дистрибутиви</a:t>
            </a:r>
            <a:r>
              <a:rPr lang="bg-BG" sz="1200" dirty="0"/>
              <a:t> на </a:t>
            </a:r>
          </a:p>
          <a:p>
            <a:r>
              <a:rPr lang="bg-BG" sz="1200" dirty="0"/>
              <a:t>        , като:             ,            ,                ,                и                   .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4978C-BEDA-4E96-9F22-EA6A6F67E7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862935"/>
            <a:ext cx="490416" cy="14461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E6398D-FCA0-4B02-B391-63C46F36C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9" y="5862935"/>
            <a:ext cx="553289" cy="13203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5BC8415-8FEF-4F1E-9A21-D0765FC04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2" y="6029449"/>
            <a:ext cx="251428" cy="138286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4521D9A3-28D9-4C3F-9447-9BC37B882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95" y="6015335"/>
            <a:ext cx="396105" cy="144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8ADD96-542E-4A74-9F57-4B5BD3F2D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5" y="6023125"/>
            <a:ext cx="396105" cy="144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0BAAAD-B9E2-46BC-B456-C03F183C62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35" y="6015335"/>
            <a:ext cx="515565" cy="1446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97CF9D-895F-4EF9-8CB6-1D702A7B15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023125"/>
            <a:ext cx="534427" cy="14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8AA3E1-0EC8-4D77-B528-15FA1EA45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15335"/>
            <a:ext cx="635025" cy="144610"/>
          </a:xfrm>
          <a:prstGeom prst="rect">
            <a:avLst/>
          </a:prstGeom>
        </p:spPr>
      </p:pic>
      <p:pic>
        <p:nvPicPr>
          <p:cNvPr id="5" name="Picture 4">
            <a:hlinkClick r:id="rId19"/>
            <a:extLst>
              <a:ext uri="{FF2B5EF4-FFF2-40B4-BE49-F238E27FC236}">
                <a16:creationId xmlns:a16="http://schemas.microsoft.com/office/drawing/2014/main" id="{972D7B80-B2BD-4FA3-90B3-70EBAA2209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4059767"/>
            <a:ext cx="233362" cy="207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236B7-F430-4F4A-B374-BD281A0A3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4" y="4343400"/>
            <a:ext cx="490416" cy="144610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F4108DF-971F-4BB7-B9BF-30ECE913F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67" y="4495800"/>
            <a:ext cx="251428" cy="138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44E729-10E2-4A24-AE2F-3694F417E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76800"/>
            <a:ext cx="344757" cy="132035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CD63C31-A331-4107-81BA-165B76018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67" y="4715467"/>
            <a:ext cx="293333" cy="1613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B300C-53BC-45CD-BDC0-CF4C2C7BA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495800"/>
            <a:ext cx="344757" cy="1320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B12BF1-21A6-4DEC-B09A-32CECA80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97165"/>
            <a:ext cx="344757" cy="132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94B4A7-6F4C-4A91-9A95-B8F40E02D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029200"/>
            <a:ext cx="572152" cy="1687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7F1A209-E476-4667-9B22-D6374CAF8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3" y="5049565"/>
            <a:ext cx="344757" cy="1320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92674-6A50-4BF8-AE5C-FAB8E4608D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076810"/>
            <a:ext cx="276264" cy="10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1F6DC0-97C3-433F-97F9-17ED14A555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257800"/>
            <a:ext cx="351522" cy="12889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370A2331-C0FA-43D6-80CE-E5CE9184BF4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2397416" cy="226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2E1E0-24B3-40DA-857F-E0407F688133}"/>
              </a:ext>
            </a:extLst>
          </p:cNvPr>
          <p:cNvSpPr txBox="1"/>
          <p:nvPr/>
        </p:nvSpPr>
        <p:spPr>
          <a:xfrm>
            <a:off x="2743200" y="1828800"/>
            <a:ext cx="541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В контекста на            , всички срещнати в Текста команди: </a:t>
            </a:r>
            <a:r>
              <a:rPr lang="en-US" sz="1200" dirty="0"/>
              <a:t>\ref</a:t>
            </a:r>
            <a:r>
              <a:rPr lang="bg-BG" sz="1200" dirty="0"/>
              <a:t> и </a:t>
            </a:r>
            <a:r>
              <a:rPr lang="en-US" sz="1200" dirty="0"/>
              <a:t>\</a:t>
            </a:r>
            <a:r>
              <a:rPr lang="en-US" sz="1200" dirty="0" err="1"/>
              <a:t>pageref</a:t>
            </a:r>
            <a:r>
              <a:rPr lang="en-US" sz="1200" dirty="0"/>
              <a:t>, </a:t>
            </a:r>
            <a:r>
              <a:rPr lang="bg-BG" sz="1200" dirty="0"/>
              <a:t>стават</a:t>
            </a:r>
          </a:p>
          <a:p>
            <a:r>
              <a:rPr lang="bg-BG" sz="1200" dirty="0"/>
              <a:t>Хипервръзки.</a:t>
            </a:r>
          </a:p>
          <a:p>
            <a:r>
              <a:rPr lang="bg-BG" sz="1200" dirty="0"/>
              <a:t>Паралелно с това: Съдържание, Азбучен указател и др. сродни структури, стават Набори от Елементи на Хипервръзки.</a:t>
            </a:r>
          </a:p>
          <a:p>
            <a:r>
              <a:rPr lang="en-US" sz="1200" dirty="0"/>
              <a:t>Portable Document Format</a:t>
            </a:r>
            <a:r>
              <a:rPr lang="bg-BG" sz="1200" dirty="0"/>
              <a:t>:</a:t>
            </a:r>
          </a:p>
          <a:p>
            <a:pPr marL="177800" indent="-177800">
              <a:buAutoNum type="arabicParenR"/>
            </a:pPr>
            <a:r>
              <a:rPr lang="bg-BG" sz="1200" dirty="0"/>
              <a:t>СЪХРАНЯВА Вида на Документа</a:t>
            </a:r>
          </a:p>
          <a:p>
            <a:pPr marL="177800" indent="-177800"/>
            <a:r>
              <a:rPr lang="bg-BG" sz="1200" dirty="0"/>
              <a:t>       и</a:t>
            </a:r>
          </a:p>
          <a:p>
            <a:pPr marL="177800" indent="-177800">
              <a:buFont typeface="+mj-lt"/>
              <a:buAutoNum type="arabicParenR" startAt="2"/>
            </a:pPr>
            <a:r>
              <a:rPr lang="bg-BG" sz="1200" dirty="0"/>
              <a:t>ПОЗВОЛЯВА използването на Хипертекстова навигация.</a:t>
            </a:r>
            <a:endParaRPr lang="en-US" sz="1200" dirty="0"/>
          </a:p>
          <a:p>
            <a:pPr marL="177800" indent="-177800">
              <a:buFont typeface="+mj-lt"/>
              <a:buAutoNum type="arabicParenR" startAt="3"/>
            </a:pPr>
            <a:r>
              <a:rPr lang="bg-BG" sz="1200" dirty="0"/>
              <a:t>Отворен стандарт за Обмен на Документи. Файловият формат, създаден от </a:t>
            </a:r>
            <a:r>
              <a:rPr lang="en-US" sz="1200" dirty="0">
                <a:hlinkClick r:id="rId26"/>
              </a:rPr>
              <a:t>Adobe Systems</a:t>
            </a:r>
            <a:r>
              <a:rPr lang="en-US" sz="1200" dirty="0"/>
              <a:t> </a:t>
            </a:r>
            <a:r>
              <a:rPr lang="bg-BG" sz="1200" dirty="0"/>
              <a:t>през 1993г., служи за ЕДНОТИПНО Представяне на Документи на всякакви Хардуер, ОС и Приложен софтуер.</a:t>
            </a:r>
          </a:p>
          <a:p>
            <a:pPr marL="177800" indent="-177800">
              <a:buFont typeface="+mj-lt"/>
              <a:buAutoNum type="arabicParenR" startAt="4"/>
            </a:pPr>
            <a:r>
              <a:rPr lang="bg-BG" sz="1200" dirty="0"/>
              <a:t>От 01.07.2008г., Стандартът е ОТДАДЕН от </a:t>
            </a:r>
            <a:r>
              <a:rPr lang="en-US" sz="1200" dirty="0"/>
              <a:t>Adobe </a:t>
            </a:r>
            <a:r>
              <a:rPr lang="bg-BG" sz="1200" dirty="0"/>
              <a:t>като Отворен стандарт и ПУБЛИКУВАН от</a:t>
            </a:r>
            <a:r>
              <a:rPr lang="en-US" sz="1200" dirty="0"/>
              <a:t>         </a:t>
            </a:r>
            <a:r>
              <a:rPr lang="bg-BG" sz="1200" dirty="0"/>
              <a:t>под Номер: </a:t>
            </a:r>
            <a:r>
              <a:rPr lang="en-US" sz="1200" dirty="0"/>
              <a:t>ISO 32000</a:t>
            </a:r>
            <a:r>
              <a:rPr lang="bg-BG" sz="1200" dirty="0"/>
              <a:t>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C1BE1-3831-4B93-BC23-FF93A2C879BA}"/>
              </a:ext>
            </a:extLst>
          </p:cNvPr>
          <p:cNvSpPr txBox="1"/>
          <p:nvPr/>
        </p:nvSpPr>
        <p:spPr>
          <a:xfrm>
            <a:off x="1905000" y="4459069"/>
            <a:ext cx="6550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Основна цел: Създаване и Поддръжка на Разширение на          , Генериращо            НЕПОСРЕД-</a:t>
            </a:r>
          </a:p>
          <a:p>
            <a:r>
              <a:rPr lang="bg-BG" sz="1200" dirty="0"/>
              <a:t>СТВЕНО от          Файловете-източник (</a:t>
            </a:r>
            <a:r>
              <a:rPr lang="en-US" sz="1200" dirty="0"/>
              <a:t>Source Files</a:t>
            </a:r>
            <a:r>
              <a:rPr lang="bg-BG" sz="1200" dirty="0"/>
              <a:t>) и предоставящо по-удачно Съдържание на</a:t>
            </a:r>
          </a:p>
          <a:p>
            <a:r>
              <a:rPr lang="bg-BG" sz="1200" dirty="0"/>
              <a:t>Изходния файл при по-добро Качество съобразно           . При </a:t>
            </a:r>
            <a:r>
              <a:rPr lang="bg-BG" sz="1200" dirty="0" err="1"/>
              <a:t>неуказан</a:t>
            </a:r>
            <a:r>
              <a:rPr lang="bg-BG" sz="1200" dirty="0"/>
              <a:t>            -Формат, резултатът</a:t>
            </a:r>
          </a:p>
          <a:p>
            <a:r>
              <a:rPr lang="bg-BG" sz="1200" dirty="0"/>
              <a:t>е Стандартен </a:t>
            </a:r>
            <a:r>
              <a:rPr lang="en-US" sz="1200" dirty="0"/>
              <a:t>DVI; </a:t>
            </a:r>
            <a:r>
              <a:rPr lang="bg-BG" sz="1200" dirty="0"/>
              <a:t>в противен случай,                 изготвя           -Файл, ИДЕНТИЧЕН с        -Файла;</a:t>
            </a:r>
          </a:p>
          <a:p>
            <a:r>
              <a:rPr lang="bg-BG" sz="1200" dirty="0"/>
              <a:t>в противен случай Генерира </a:t>
            </a:r>
          </a:p>
        </p:txBody>
      </p:sp>
    </p:spTree>
    <p:extLst>
      <p:ext uri="{BB962C8B-B14F-4D97-AF65-F5344CB8AC3E}">
        <p14:creationId xmlns:p14="http://schemas.microsoft.com/office/powerpoint/2010/main" val="58533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0DAC31A8-D806-4213-B32F-298AB2E5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13357"/>
            <a:ext cx="1428179" cy="1029843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6373E8D6-A72F-490B-A4FC-033EE14C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708499"/>
            <a:ext cx="1433036" cy="1034701"/>
          </a:xfrm>
          <a:prstGeom prst="rect">
            <a:avLst/>
          </a:prstGeom>
        </p:spPr>
      </p:pic>
      <p:pic>
        <p:nvPicPr>
          <p:cNvPr id="53" name="Picture 52">
            <a:hlinkClick r:id="rId6"/>
            <a:extLst>
              <a:ext uri="{FF2B5EF4-FFF2-40B4-BE49-F238E27FC236}">
                <a16:creationId xmlns:a16="http://schemas.microsoft.com/office/drawing/2014/main" id="{FDF50DE4-FBD9-4299-99BA-51E750873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43325"/>
            <a:ext cx="9144000" cy="3114675"/>
          </a:xfrm>
          <a:prstGeom prst="rect">
            <a:avLst/>
          </a:prstGeom>
        </p:spPr>
      </p:pic>
      <p:pic>
        <p:nvPicPr>
          <p:cNvPr id="51" name="Picture 50">
            <a:hlinkClick r:id="rId8"/>
            <a:extLst>
              <a:ext uri="{FF2B5EF4-FFF2-40B4-BE49-F238E27FC236}">
                <a16:creationId xmlns:a16="http://schemas.microsoft.com/office/drawing/2014/main" id="{B71087FD-2F63-47D6-A3EB-C79DDB876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43200"/>
            <a:ext cx="1428378" cy="1029987"/>
          </a:xfrm>
          <a:prstGeom prst="rect">
            <a:avLst/>
          </a:prstGeom>
        </p:spPr>
      </p:pic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4BCBBCBE-EFB7-4319-9FD6-6CE731E274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4" y="2743200"/>
            <a:ext cx="1433236" cy="10154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600BFB64-3E4C-42CF-B558-1A5BA321F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1428378" cy="1010553"/>
          </a:xfrm>
          <a:prstGeom prst="rect">
            <a:avLst/>
          </a:prstGeom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71666DC2-3BF0-4811-88A2-330EADEA4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43200"/>
            <a:ext cx="1428378" cy="1010553"/>
          </a:xfrm>
          <a:prstGeom prst="rect">
            <a:avLst/>
          </a:prstGeom>
        </p:spPr>
      </p:pic>
      <p:pic>
        <p:nvPicPr>
          <p:cNvPr id="37" name="Picture 36">
            <a:hlinkClick r:id="rId16"/>
            <a:extLst>
              <a:ext uri="{FF2B5EF4-FFF2-40B4-BE49-F238E27FC236}">
                <a16:creationId xmlns:a16="http://schemas.microsoft.com/office/drawing/2014/main" id="{00902684-450B-4009-AFBA-6352F34E13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2" y="2743200"/>
            <a:ext cx="1428378" cy="1010553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5A958088-35C8-425C-AA0C-BF048D8483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7600" y="1708499"/>
            <a:ext cx="1433036" cy="1034701"/>
          </a:xfrm>
          <a:prstGeom prst="rect">
            <a:avLst/>
          </a:prstGeom>
        </p:spPr>
      </p:pic>
      <p:pic>
        <p:nvPicPr>
          <p:cNvPr id="31" name="Picture 30">
            <a:hlinkClick r:id="rId20"/>
            <a:extLst>
              <a:ext uri="{FF2B5EF4-FFF2-40B4-BE49-F238E27FC236}">
                <a16:creationId xmlns:a16="http://schemas.microsoft.com/office/drawing/2014/main" id="{9E1DE22E-3B4B-41C9-9137-419CD7A098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0" y="1727930"/>
            <a:ext cx="1428179" cy="1015270"/>
          </a:xfrm>
          <a:prstGeom prst="rect">
            <a:avLst/>
          </a:prstGeom>
        </p:spPr>
      </p:pic>
      <p:pic>
        <p:nvPicPr>
          <p:cNvPr id="29" name="Picture 28">
            <a:hlinkClick r:id="rId22"/>
            <a:extLst>
              <a:ext uri="{FF2B5EF4-FFF2-40B4-BE49-F238E27FC236}">
                <a16:creationId xmlns:a16="http://schemas.microsoft.com/office/drawing/2014/main" id="{1B874A94-8D59-4D99-B2F1-D6419B3144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6400" y="1727930"/>
            <a:ext cx="1428179" cy="1015270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25098168-27E6-4249-8E3F-BD6A244CEB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8221" y="1732788"/>
            <a:ext cx="1428179" cy="1010412"/>
          </a:xfrm>
          <a:prstGeom prst="rect">
            <a:avLst/>
          </a:prstGeom>
        </p:spPr>
      </p:pic>
      <p:pic>
        <p:nvPicPr>
          <p:cNvPr id="27" name="Picture 26">
            <a:hlinkClick r:id="rId26"/>
            <a:extLst>
              <a:ext uri="{FF2B5EF4-FFF2-40B4-BE49-F238E27FC236}">
                <a16:creationId xmlns:a16="http://schemas.microsoft.com/office/drawing/2014/main" id="{658A6516-2060-4263-A63F-2C0655C214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685800"/>
            <a:ext cx="1428179" cy="1020128"/>
          </a:xfrm>
          <a:prstGeom prst="rect">
            <a:avLst/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E81AEF22-160A-4671-B1ED-3EAB28DA5A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19800" y="685800"/>
            <a:ext cx="1428179" cy="1010412"/>
          </a:xfrm>
          <a:prstGeom prst="rect">
            <a:avLst/>
          </a:prstGeom>
        </p:spPr>
      </p:pic>
      <p:pic>
        <p:nvPicPr>
          <p:cNvPr id="25" name="Picture 24">
            <a:hlinkClick r:id="rId30"/>
            <a:extLst>
              <a:ext uri="{FF2B5EF4-FFF2-40B4-BE49-F238E27FC236}">
                <a16:creationId xmlns:a16="http://schemas.microsoft.com/office/drawing/2014/main" id="{DC47700F-95AD-4167-8D33-0FAE728ED29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2000" y="685800"/>
            <a:ext cx="1428179" cy="1010412"/>
          </a:xfrm>
          <a:prstGeom prst="rect">
            <a:avLst/>
          </a:prstGeom>
        </p:spPr>
      </p:pic>
      <p:pic>
        <p:nvPicPr>
          <p:cNvPr id="24" name="Picture 23">
            <a:hlinkClick r:id="rId32"/>
            <a:extLst>
              <a:ext uri="{FF2B5EF4-FFF2-40B4-BE49-F238E27FC236}">
                <a16:creationId xmlns:a16="http://schemas.microsoft.com/office/drawing/2014/main" id="{86A374A2-DAA7-4A06-9511-6ADD3A0B6B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24200" y="685800"/>
            <a:ext cx="1433036" cy="1029843"/>
          </a:xfrm>
          <a:prstGeom prst="rect">
            <a:avLst/>
          </a:prstGeom>
        </p:spPr>
      </p:pic>
      <p:pic>
        <p:nvPicPr>
          <p:cNvPr id="22" name="Picture 21">
            <a:hlinkClick r:id="rId34"/>
            <a:extLst>
              <a:ext uri="{FF2B5EF4-FFF2-40B4-BE49-F238E27FC236}">
                <a16:creationId xmlns:a16="http://schemas.microsoft.com/office/drawing/2014/main" id="{926BDB0E-1174-454A-BEB4-2E099D0C8C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6400" y="685800"/>
            <a:ext cx="1428179" cy="1024985"/>
          </a:xfrm>
          <a:prstGeom prst="rect">
            <a:avLst/>
          </a:prstGeom>
        </p:spPr>
      </p:pic>
      <p:pic>
        <p:nvPicPr>
          <p:cNvPr id="19" name="Picture 18">
            <a:hlinkClick r:id="rId36"/>
            <a:extLst>
              <a:ext uri="{FF2B5EF4-FFF2-40B4-BE49-F238E27FC236}">
                <a16:creationId xmlns:a16="http://schemas.microsoft.com/office/drawing/2014/main" id="{3B95296C-7A25-45F4-8125-22B1BAE5950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8221" y="685800"/>
            <a:ext cx="1428179" cy="102498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2FD118F-E839-4A74-8568-FDAE17871C38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FCABE-868D-46E5-BA67-814CABF78AC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756"/>
            <a:ext cx="8589034" cy="46926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34A9024-B02D-405D-B8E8-C456E587A4BA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32</a:t>
            </a:fld>
            <a:r>
              <a:rPr lang="bg-BG" dirty="0"/>
              <a:t> от 3</a:t>
            </a:r>
            <a:r>
              <a:rPr lang="en-US" dirty="0"/>
              <a:t>2</a:t>
            </a:r>
          </a:p>
        </p:txBody>
      </p:sp>
      <p:pic>
        <p:nvPicPr>
          <p:cNvPr id="16" name="Picture 15">
            <a:hlinkClick r:id="rId8"/>
            <a:extLst>
              <a:ext uri="{FF2B5EF4-FFF2-40B4-BE49-F238E27FC236}">
                <a16:creationId xmlns:a16="http://schemas.microsoft.com/office/drawing/2014/main" id="{B640C472-C17E-4598-8C40-ECEDC6A302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676899" cy="333422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5C8FFFC-DFF5-4B81-A2B8-614DF23A71CB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0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4D9887-C705-44C5-B781-BBC531DFC12E}"/>
              </a:ext>
            </a:extLst>
          </p:cNvPr>
          <p:cNvSpPr txBox="1"/>
          <p:nvPr/>
        </p:nvSpPr>
        <p:spPr>
          <a:xfrm>
            <a:off x="855345" y="1219200"/>
            <a:ext cx="2954655" cy="5532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fontAlgn="base"/>
            <a:r>
              <a:rPr lang="en-US" sz="550" noProof="1"/>
              <a:t>&lt;!DOCTYPE html PUBLIC "-//W3C//DTD HTML 3.2 Final//EN"&gt;</a:t>
            </a:r>
          </a:p>
          <a:p>
            <a:pPr fontAlgn="base"/>
            <a:r>
              <a:rPr lang="en-US" sz="550" noProof="1"/>
              <a:t>&lt;html&gt;</a:t>
            </a:r>
          </a:p>
          <a:p>
            <a:pPr fontAlgn="base"/>
            <a:r>
              <a:rPr lang="en-US" sz="550" noProof="1"/>
              <a:t>&lt;head&gt;</a:t>
            </a:r>
          </a:p>
          <a:p>
            <a:pPr fontAlgn="base"/>
            <a:r>
              <a:rPr lang="en-US" sz="550" noProof="1"/>
              <a:t>&lt;title&gt;Mathedemo&lt;/title&gt;</a:t>
            </a:r>
          </a:p>
          <a:p>
            <a:pPr fontAlgn="base"/>
            <a:r>
              <a:rPr lang="en-US" sz="550" noProof="1"/>
              <a:t>&lt;script type="text/x-mathjax-config"&gt;</a:t>
            </a:r>
          </a:p>
          <a:p>
            <a:pPr fontAlgn="base"/>
            <a:r>
              <a:rPr lang="en-US" sz="550" noProof="1"/>
              <a:t>  MathJax.Hub.Config({tex2jax: {inlineMath: </a:t>
            </a:r>
            <a:r>
              <a:rPr lang="en-US" sz="550" noProof="1">
                <a:solidFill>
                  <a:srgbClr val="990033"/>
                </a:solidFill>
              </a:rPr>
              <a:t>[[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','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990033"/>
                </a:solidFill>
              </a:rPr>
              <a:t>], ['\\(','\\)']]}});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&lt;script type="text/javascript"</a:t>
            </a:r>
          </a:p>
          <a:p>
            <a:pPr fontAlgn="base"/>
            <a:r>
              <a:rPr lang="en-US" sz="550" noProof="1"/>
              <a:t>  src="http://cdn.mathjax.org/mathjax/latest/MathJax.js?config=TeX-AMS-MML_HTMLorMML"&gt;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&lt;/head&gt;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&lt;body&gt;</a:t>
            </a:r>
          </a:p>
          <a:p>
            <a:pPr fontAlgn="base"/>
            <a:r>
              <a:rPr lang="en-US" sz="550" noProof="1"/>
              <a:t>&lt;h2&gt;Math in TeX notation&lt;/h2&gt;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When 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a </a:t>
            </a:r>
            <a:r>
              <a:rPr lang="en-US" sz="550" dirty="0">
                <a:solidFill>
                  <a:srgbClr val="990033"/>
                </a:solidFill>
              </a:rPr>
              <a:t>\ne</a:t>
            </a:r>
            <a:r>
              <a:rPr lang="en-US" sz="550" dirty="0"/>
              <a:t> 0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, there are two solutions to </a:t>
            </a:r>
            <a:r>
              <a:rPr lang="en-US" sz="550" dirty="0">
                <a:solidFill>
                  <a:srgbClr val="990033"/>
                </a:solidFill>
              </a:rPr>
              <a:t>\(</a:t>
            </a:r>
            <a:r>
              <a:rPr lang="en-US" sz="550" dirty="0"/>
              <a:t>ax^2 + bx + c = 0</a:t>
            </a:r>
            <a:r>
              <a:rPr lang="en-US" sz="550" dirty="0">
                <a:solidFill>
                  <a:srgbClr val="990033"/>
                </a:solidFill>
              </a:rPr>
              <a:t>\)</a:t>
            </a:r>
            <a:r>
              <a:rPr lang="en-US" sz="550" dirty="0"/>
              <a:t> and they are</a:t>
            </a:r>
          </a:p>
          <a:p>
            <a:pPr fontAlgn="base"/>
            <a:r>
              <a:rPr lang="en-US" sz="550" dirty="0">
                <a:solidFill>
                  <a:srgbClr val="009999"/>
                </a:solidFill>
              </a:rPr>
              <a:t>$$</a:t>
            </a:r>
            <a:r>
              <a:rPr lang="en-US" sz="550" dirty="0"/>
              <a:t>x = </a:t>
            </a:r>
            <a:r>
              <a:rPr lang="en-US" sz="550" dirty="0">
                <a:solidFill>
                  <a:srgbClr val="990033"/>
                </a:solidFill>
              </a:rPr>
              <a:t>{</a:t>
            </a:r>
            <a:r>
              <a:rPr lang="en-US" sz="550" dirty="0"/>
              <a:t>-b </a:t>
            </a:r>
            <a:r>
              <a:rPr lang="en-US" sz="550" dirty="0">
                <a:solidFill>
                  <a:srgbClr val="990033"/>
                </a:solidFill>
              </a:rPr>
              <a:t>\pm \sqrt{b</a:t>
            </a:r>
            <a:r>
              <a:rPr lang="en-US" sz="550" dirty="0"/>
              <a:t>^2-4ac} </a:t>
            </a:r>
            <a:r>
              <a:rPr lang="en-US" sz="550" dirty="0">
                <a:solidFill>
                  <a:srgbClr val="990033"/>
                </a:solidFill>
              </a:rPr>
              <a:t>\over</a:t>
            </a:r>
            <a:r>
              <a:rPr lang="en-US" sz="550" dirty="0"/>
              <a:t> 2a</a:t>
            </a:r>
            <a:r>
              <a:rPr lang="en-US" sz="550" dirty="0">
                <a:solidFill>
                  <a:srgbClr val="990033"/>
                </a:solidFill>
              </a:rPr>
              <a:t>}.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noProof="1">
                <a:solidFill>
                  <a:srgbClr val="009999"/>
                </a:solidFill>
              </a:rPr>
              <a:t>$$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\begin{</a:t>
            </a:r>
            <a:r>
              <a:rPr lang="en-US" sz="550" noProof="1"/>
              <a:t>array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rcll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</a:p>
          <a:p>
            <a:pPr fontAlgn="base"/>
            <a:r>
              <a:rPr lang="en-US" sz="550" noProof="1"/>
              <a:t>y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+bx+c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\underbrace{</a:t>
            </a:r>
            <a:r>
              <a:rPr lang="en-US" sz="550" noProof="1"/>
              <a:t>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\left(\frac{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</a:t>
            </a:r>
            <a:r>
              <a:rPr lang="en-US" sz="550" noProof="1"/>
              <a:t>-</a:t>
            </a:r>
          </a:p>
          <a:p>
            <a:pPr fontAlgn="base"/>
            <a:r>
              <a:rPr lang="en-US" sz="550" noProof="1"/>
              <a:t>      </a:t>
            </a:r>
            <a:r>
              <a:rPr lang="en-US" sz="550" noProof="1">
                <a:solidFill>
                  <a:srgbClr val="990033"/>
                </a:solidFill>
              </a:rPr>
              <a:t>{\left(\dfrac{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\qquad\</a:t>
            </a:r>
            <a:r>
              <a:rPr lang="en-US" sz="550" noProof="1"/>
              <a:t>left(x+</a:t>
            </a:r>
            <a:r>
              <a:rPr lang="en-US" sz="550" noProof="1">
                <a:solidFill>
                  <a:srgbClr val="990033"/>
                </a:solidFill>
              </a:rPr>
              <a:t>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 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</a:t>
            </a:r>
            <a:r>
              <a:rPr lang="en-US" sz="550" noProof="1"/>
              <a:t>|+</a:t>
            </a:r>
            <a:r>
              <a:rPr lang="en-US" sz="550" noProof="1">
                <a:solidFill>
                  <a:srgbClr val="990033"/>
                </a:solidFill>
              </a:rPr>
              <a:t>\left({\dfrac{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\right.\\</a:t>
            </a:r>
          </a:p>
          <a:p>
            <a:pPr fontAlgn="base"/>
            <a:r>
              <a:rPr lang="en-US" sz="550" noProof="1"/>
              <a:t>    y+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\left|\strut(\textrm{</a:t>
            </a:r>
            <a:r>
              <a:rPr lang="en-US" sz="550" noProof="1"/>
              <a:t>vertex form</a:t>
            </a:r>
            <a:r>
              <a:rPr lang="en-US" sz="550" noProof="1">
                <a:solidFill>
                  <a:srgbClr val="990033"/>
                </a:solidFill>
              </a:rPr>
              <a:t>})\right.\\</a:t>
            </a:r>
          </a:p>
          <a:p>
            <a:pPr fontAlgn="base"/>
            <a:r>
              <a:rPr lang="en-US" sz="550" noProof="1"/>
              <a:t>y-y_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x-x_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};</a:t>
            </a:r>
            <a:r>
              <a:rPr lang="en-US" sz="550" noProof="1"/>
              <a:t>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\,\textrm{</a:t>
            </a:r>
            <a:r>
              <a:rPr lang="en-US" sz="550" noProof="1"/>
              <a:t>or</a:t>
            </a:r>
            <a:r>
              <a:rPr lang="en-US" sz="550" noProof="1">
                <a:solidFill>
                  <a:srgbClr val="990033"/>
                </a:solidFill>
              </a:rPr>
              <a:t>}\, 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S</a:t>
            </a:r>
            <a:r>
              <a:rPr lang="en-US" sz="550" noProof="1">
                <a:solidFill>
                  <a:srgbClr val="990033"/>
                </a:solidFill>
              </a:rPr>
              <a:t>\left(-\dfrac{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};\,\left(\dfrac{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\right)</a:t>
            </a:r>
          </a:p>
          <a:p>
            <a:pPr fontAlgn="base"/>
            <a:r>
              <a:rPr lang="en-US" sz="550" dirty="0">
                <a:solidFill>
                  <a:srgbClr val="990033"/>
                </a:solidFill>
              </a:rPr>
              <a:t>\end{</a:t>
            </a:r>
            <a:r>
              <a:rPr lang="en-US" sz="550" dirty="0"/>
              <a:t>array</a:t>
            </a:r>
            <a:r>
              <a:rPr lang="en-US" sz="550" dirty="0">
                <a:solidFill>
                  <a:srgbClr val="990033"/>
                </a:solidFill>
              </a:rPr>
              <a:t>}</a:t>
            </a:r>
            <a:r>
              <a:rPr lang="en-US" sz="550" dirty="0"/>
              <a:t> 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dirty="0"/>
              <a:t>&lt;h2&gt;Math in MathML notation&lt;/h2&gt;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noProof="1"/>
              <a:t>When &lt;math&gt;&lt;mi&gt;a&lt;/mi&gt;&lt;mo&gt;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#x2260;&lt;/mo&gt;&lt;mn&gt;0&lt;/mn&gt;&lt;/math&gt;,</a:t>
            </a:r>
          </a:p>
          <a:p>
            <a:pPr fontAlgn="base"/>
            <a:r>
              <a:rPr lang="en-US" sz="550" noProof="1"/>
              <a:t>there are two solutions to &lt;math&gt;</a:t>
            </a:r>
          </a:p>
          <a:p>
            <a:pPr fontAlgn="base"/>
            <a:r>
              <a:rPr lang="en-US" sz="550" noProof="1"/>
              <a:t>  &lt;mi&gt;a&lt;/mi&gt;&lt;msup&gt;&lt;mi&gt;x&lt;/mi&gt;&lt;mn&gt;2&lt;/mn&gt;&lt;/msup&gt;</a:t>
            </a:r>
          </a:p>
          <a:p>
            <a:pPr fontAlgn="base"/>
            <a:r>
              <a:rPr lang="en-US" sz="550" noProof="1"/>
              <a:t>  &lt;mo&gt;+&lt;/mo&gt; &lt;mi&gt;b&lt;/mi&gt;&lt;mi&gt;x&lt;/mi&gt;</a:t>
            </a:r>
          </a:p>
          <a:p>
            <a:pPr fontAlgn="base"/>
            <a:r>
              <a:rPr lang="en-US" sz="550" noProof="1"/>
              <a:t>  &lt;mo&gt;+&lt;/mo&gt; &lt;mi&gt;c&lt;/mi&gt; &lt;mo&gt;=&lt;/mo&gt; &lt;mn&gt;0&lt;/mn&gt;</a:t>
            </a:r>
          </a:p>
          <a:p>
            <a:pPr fontAlgn="base"/>
            <a:r>
              <a:rPr lang="en-US" sz="550" noProof="1"/>
              <a:t>&lt;/math&gt; and they are</a:t>
            </a:r>
          </a:p>
          <a:p>
            <a:pPr fontAlgn="base"/>
            <a:r>
              <a:rPr lang="en-US" sz="550" noProof="1"/>
              <a:t>&lt;math mode="display"&gt;</a:t>
            </a:r>
          </a:p>
          <a:p>
            <a:pPr fontAlgn="base"/>
            <a:r>
              <a:rPr lang="en-US" sz="550" noProof="1"/>
              <a:t>  &lt;mi&gt;x&lt;/mi&gt; &lt;mo&gt;=&lt;/mo&gt;</a:t>
            </a:r>
          </a:p>
          <a:p>
            <a:pPr fontAlgn="base"/>
            <a:r>
              <a:rPr lang="en-US" sz="550" noProof="1"/>
              <a:t>  &lt;mrow&gt;</a:t>
            </a:r>
          </a:p>
          <a:p>
            <a:pPr fontAlgn="base"/>
            <a:r>
              <a:rPr lang="en-US" sz="550" noProof="1"/>
              <a:t>    &lt;mfrac&gt;</a:t>
            </a:r>
          </a:p>
          <a:p>
            <a:pPr fontAlgn="base"/>
            <a:r>
              <a:rPr lang="en-US" sz="550" noProof="1"/>
              <a:t>      &lt;mrow&gt;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&lt;mi&gt;b&lt;/mi&gt;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#x00B1;&lt;/mo&gt;</a:t>
            </a:r>
          </a:p>
          <a:p>
            <a:pPr fontAlgn="base"/>
            <a:r>
              <a:rPr lang="en-US" sz="550" noProof="1"/>
              <a:t>        &lt;msqrt&gt;</a:t>
            </a:r>
          </a:p>
          <a:p>
            <a:pPr fontAlgn="base"/>
            <a:r>
              <a:rPr lang="en-US" sz="550" noProof="1"/>
              <a:t>          &lt;msup&gt;&lt;mi&gt;b&lt;/mi&gt;&lt;mn&gt;2&lt;/mn&gt;&lt;/msup&gt;</a:t>
            </a:r>
          </a:p>
          <a:p>
            <a:pPr fontAlgn="base"/>
            <a:r>
              <a:rPr lang="en-US" sz="550" noProof="1"/>
              <a:t>  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  &lt;mn&gt;4&lt;/mn&gt;&lt;mi&gt;a&lt;/mi&gt;&lt;mi&gt;c&lt;/mi&gt;</a:t>
            </a:r>
          </a:p>
          <a:p>
            <a:pPr fontAlgn="base"/>
            <a:r>
              <a:rPr lang="en-US" sz="550" noProof="1"/>
              <a:t>        &lt;/msqrt&gt;</a:t>
            </a:r>
          </a:p>
          <a:p>
            <a:pPr fontAlgn="base"/>
            <a:r>
              <a:rPr lang="en-US" sz="550" noProof="1"/>
              <a:t>      &lt;/mrow&gt;</a:t>
            </a:r>
          </a:p>
          <a:p>
            <a:pPr fontAlgn="base"/>
            <a:r>
              <a:rPr lang="en-US" sz="550" noProof="1"/>
              <a:t>      &lt;mrow&gt; &lt;mn&gt;2&lt;/mn&gt;&lt;mi&gt;a&lt;/mi&gt; &lt;/mrow&gt;</a:t>
            </a:r>
          </a:p>
          <a:p>
            <a:pPr fontAlgn="base"/>
            <a:r>
              <a:rPr lang="en-US" sz="550" noProof="1"/>
              <a:t>    &lt;/mfrac&gt;</a:t>
            </a:r>
          </a:p>
          <a:p>
            <a:pPr fontAlgn="base"/>
            <a:r>
              <a:rPr lang="en-US" sz="550" noProof="1"/>
              <a:t>  &lt;/mrow&gt;</a:t>
            </a:r>
          </a:p>
          <a:p>
            <a:pPr fontAlgn="base"/>
            <a:r>
              <a:rPr lang="en-US" sz="550" noProof="1"/>
              <a:t>  &lt;mtext&gt;.&lt;/mtext&gt;</a:t>
            </a:r>
          </a:p>
          <a:p>
            <a:pPr fontAlgn="base"/>
            <a:r>
              <a:rPr lang="en-US" sz="550" noProof="1"/>
              <a:t>&lt;/math&gt;</a:t>
            </a:r>
          </a:p>
          <a:p>
            <a:pPr fontAlgn="base"/>
            <a:r>
              <a:rPr lang="en-US" sz="550" noProof="1"/>
              <a:t>&lt;/body&gt;</a:t>
            </a:r>
          </a:p>
          <a:p>
            <a:pPr fontAlgn="base"/>
            <a:r>
              <a:rPr lang="en-US" sz="550" noProof="1"/>
              <a:t>&lt;/html&gt;</a:t>
            </a:r>
          </a:p>
          <a:p>
            <a:endParaRPr lang="en-US" dirty="0"/>
          </a:p>
        </p:txBody>
      </p:sp>
      <p:pic>
        <p:nvPicPr>
          <p:cNvPr id="20" name="Picture 19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18FAA17-2F80-45C8-A55C-4FD00970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3884742" cy="49233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5F971B1-B948-4C3B-BE5B-97A4F119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8878539" cy="44202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784539F-BF85-4DE4-9D96-62A4164827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2D10F6-1610-4494-8E2D-18B5A32387BE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061295E-F2A8-42F9-A587-902DBC02CD6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D1E768-05A1-4A1B-AB53-5E889D7ACA21}"/>
              </a:ext>
            </a:extLst>
          </p:cNvPr>
          <p:cNvSpPr txBox="1">
            <a:spLocks/>
          </p:cNvSpPr>
          <p:nvPr/>
        </p:nvSpPr>
        <p:spPr>
          <a:xfrm>
            <a:off x="1295400" y="354497"/>
            <a:ext cx="65532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2300" dirty="0">
                <a:solidFill>
                  <a:srgbClr val="0000FF"/>
                </a:solidFill>
              </a:rPr>
              <a:t>Как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bg-BG" sz="2300" dirty="0">
                <a:solidFill>
                  <a:srgbClr val="FF0000"/>
                </a:solidFill>
              </a:rPr>
              <a:t>вграждаме     </a:t>
            </a:r>
            <a:r>
              <a:rPr lang="bg-BG" sz="2300" dirty="0"/>
              <a:t>     в нашия </a:t>
            </a:r>
            <a:r>
              <a:rPr lang="en-US" sz="2300" dirty="0">
                <a:solidFill>
                  <a:srgbClr val="0000FF"/>
                </a:solidFill>
              </a:rPr>
              <a:t>WEB</a:t>
            </a:r>
            <a:r>
              <a:rPr lang="en-US" sz="2300" dirty="0"/>
              <a:t>-</a:t>
            </a:r>
            <a:r>
              <a:rPr lang="bg-BG" sz="2300" dirty="0">
                <a:solidFill>
                  <a:srgbClr val="FF3300"/>
                </a:solidFill>
              </a:rPr>
              <a:t>Сайт?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0AFC27-5EAA-4AE9-AA5B-6C6BE0322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29" y="428085"/>
            <a:ext cx="468571" cy="257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25BAF7B-D81B-4676-ACC5-779C7D7A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8" y="68214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Пример </a:t>
            </a:r>
            <a:r>
              <a:rPr lang="bg-BG" sz="1600" dirty="0"/>
              <a:t>с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MathJaX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9C27B-4E53-494C-960B-84D31ACBED8C}"/>
              </a:ext>
            </a:extLst>
          </p:cNvPr>
          <p:cNvSpPr txBox="1"/>
          <p:nvPr/>
        </p:nvSpPr>
        <p:spPr>
          <a:xfrm>
            <a:off x="2286000" y="9144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Програмен Код</a:t>
            </a:r>
            <a:r>
              <a:rPr lang="en-US" sz="1600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B7841-98DC-4C78-A17B-19ED4D1DFB87}"/>
              </a:ext>
            </a:extLst>
          </p:cNvPr>
          <p:cNvSpPr txBox="1"/>
          <p:nvPr/>
        </p:nvSpPr>
        <p:spPr>
          <a:xfrm>
            <a:off x="4495800" y="914400"/>
            <a:ext cx="994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Резултат</a:t>
            </a:r>
            <a:r>
              <a:rPr lang="en-US" sz="16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95AC7-BF2F-4A03-9F6F-3FABAD740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8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ED0FA5C-5138-409E-84F6-C165460EA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852689"/>
            <a:ext cx="2632888" cy="2271511"/>
          </a:xfrm>
          <a:prstGeom prst="rect">
            <a:avLst/>
          </a:prstGeom>
        </p:spPr>
      </p:pic>
      <p:pic>
        <p:nvPicPr>
          <p:cNvPr id="58" name="Picture 5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7E07C0-C476-4032-A2D1-8C1EA3345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42" y="2533629"/>
            <a:ext cx="1980358" cy="3790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A9AC9-7FAF-4125-B3EB-BB295DCB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6214672-F42E-4F8E-ADA4-BF8CC4A6A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F899D3E-F99B-426A-80D8-0B12679ABF5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0898AEE-4D16-4C68-B7A7-242299C961C7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2E60134B-93BA-49D7-BF92-D03C8ECB3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" y="152400"/>
            <a:ext cx="2781688" cy="457264"/>
          </a:xfrm>
          <a:prstGeom prst="rect">
            <a:avLst/>
          </a:prstGeom>
        </p:spPr>
      </p:pic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DEE64083-66B3-4F5E-BB5B-FDEE3B791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663"/>
            <a:ext cx="2286319" cy="2667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717F4E-762E-4117-862D-F9E32F93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2140"/>
            <a:ext cx="858903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WordPress.com </a:t>
            </a:r>
            <a:r>
              <a:rPr lang="bg-BG" sz="1600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поддържа</a:t>
            </a:r>
            <a:r>
              <a:rPr lang="bg-BG" sz="1600" dirty="0">
                <a:solidFill>
                  <a:srgbClr val="FF0000"/>
                </a:solidFill>
              </a:rPr>
              <a:t>              </a:t>
            </a:r>
            <a:r>
              <a:rPr lang="bg-BG" sz="1600" dirty="0"/>
              <a:t>: Система, изключително пригодна за представяне на Съдържанието</a:t>
            </a:r>
            <a:endParaRPr lang="en-US" sz="1600" dirty="0"/>
          </a:p>
        </p:txBody>
      </p: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7A6DD6D2-AE67-4932-BF84-C8F0151D74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79687"/>
            <a:ext cx="492130" cy="2109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DCC551B-330F-49BC-8A46-3246F57CC730}"/>
              </a:ext>
            </a:extLst>
          </p:cNvPr>
          <p:cNvGrpSpPr/>
          <p:nvPr/>
        </p:nvGrpSpPr>
        <p:grpSpPr>
          <a:xfrm>
            <a:off x="336395" y="914400"/>
            <a:ext cx="1825729" cy="307777"/>
            <a:chOff x="336395" y="942201"/>
            <a:chExt cx="182572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50420-F7FF-4839-A5AB-8F8CCA2276B0}"/>
                </a:ext>
              </a:extLst>
            </p:cNvPr>
            <p:cNvSpPr txBox="1"/>
            <p:nvPr/>
          </p:nvSpPr>
          <p:spPr>
            <a:xfrm>
              <a:off x="336395" y="942201"/>
              <a:ext cx="1487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1.</a:t>
              </a:r>
              <a:r>
                <a:rPr lang="bg-BG" sz="1400" dirty="0"/>
                <a:t> Използване на</a:t>
              </a:r>
              <a:endParaRPr lang="en-US" sz="1400" dirty="0"/>
            </a:p>
          </p:txBody>
        </p:sp>
        <p:pic>
          <p:nvPicPr>
            <p:cNvPr id="21" name="Picture 20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18B375CA-2F54-4CB7-9EB2-49E1A725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018401"/>
              <a:ext cx="409524" cy="17142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71B8E-633C-40BE-B6CC-546E09BD9C41}"/>
              </a:ext>
            </a:extLst>
          </p:cNvPr>
          <p:cNvGrpSpPr/>
          <p:nvPr/>
        </p:nvGrpSpPr>
        <p:grpSpPr>
          <a:xfrm>
            <a:off x="609600" y="1140023"/>
            <a:ext cx="5848425" cy="276999"/>
            <a:chOff x="609600" y="1167824"/>
            <a:chExt cx="5848425" cy="276999"/>
          </a:xfrm>
        </p:grpSpPr>
        <p:pic>
          <p:nvPicPr>
            <p:cNvPr id="22" name="Picture 2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018D1F8B-600F-4513-B62B-D9ED4383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247001"/>
              <a:ext cx="409524" cy="1714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19D63-0DC5-4DFA-A64C-15CFD4855056}"/>
                </a:ext>
              </a:extLst>
            </p:cNvPr>
            <p:cNvSpPr txBox="1"/>
            <p:nvPr/>
          </p:nvSpPr>
          <p:spPr>
            <a:xfrm>
              <a:off x="950620" y="1167824"/>
              <a:ext cx="5507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dirty="0"/>
                <a:t>Кода включваме в нашия </a:t>
              </a:r>
              <a:r>
                <a:rPr lang="en-US" sz="1200" dirty="0"/>
                <a:t>Post</a:t>
              </a:r>
              <a:r>
                <a:rPr lang="bg-BG" sz="1200" dirty="0"/>
                <a:t> посредством представения по-долу Формат; напр.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2BB5C6-88D8-45BB-83D8-6E7DC7ED1A18}"/>
              </a:ext>
            </a:extLst>
          </p:cNvPr>
          <p:cNvSpPr txBox="1"/>
          <p:nvPr/>
        </p:nvSpPr>
        <p:spPr>
          <a:xfrm>
            <a:off x="533400" y="1399401"/>
            <a:ext cx="20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your-latex-code-here$</a:t>
            </a:r>
            <a:endParaRPr lang="bg-BG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49260-F2F2-4ADA-A329-93F7B02732E4}"/>
              </a:ext>
            </a:extLst>
          </p:cNvPr>
          <p:cNvSpPr txBox="1"/>
          <p:nvPr/>
        </p:nvSpPr>
        <p:spPr>
          <a:xfrm>
            <a:off x="533400" y="1628001"/>
            <a:ext cx="789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извежда:</a:t>
            </a:r>
          </a:p>
        </p:txBody>
      </p:sp>
      <p:pic>
        <p:nvPicPr>
          <p:cNvPr id="27" name="Picture 26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8B8ECF08-A8C9-4262-8A73-0C3D6C2FA7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1466667" cy="2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04FF5F-B196-4B01-B760-2BA15F3E32A3}"/>
              </a:ext>
            </a:extLst>
          </p:cNvPr>
          <p:cNvSpPr txBox="1"/>
          <p:nvPr/>
        </p:nvSpPr>
        <p:spPr>
          <a:xfrm>
            <a:off x="304800" y="2105799"/>
            <a:ext cx="109010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b="1" dirty="0"/>
              <a:t>    Забележка</a:t>
            </a:r>
            <a:r>
              <a:rPr lang="bg-BG" sz="1200" dirty="0"/>
              <a:t>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DFC1A2-2E82-42B7-8F3F-311E4DBA82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425" y="2154198"/>
            <a:ext cx="180975" cy="171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14C5C9-FF8F-46E0-B6E5-D77751EBCB3D}"/>
              </a:ext>
            </a:extLst>
          </p:cNvPr>
          <p:cNvSpPr txBox="1"/>
          <p:nvPr/>
        </p:nvSpPr>
        <p:spPr>
          <a:xfrm>
            <a:off x="499743" y="2549604"/>
            <a:ext cx="8415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Ако            -Кодът ни не е коректен, вместо Уравнението ще се изведе досадно Съобщение за Грешка с червени букви на жълт</a:t>
            </a:r>
          </a:p>
          <a:p>
            <a:r>
              <a:rPr lang="bg-BG" sz="1200" dirty="0"/>
              <a:t>фон.             не предоставят Поддръжка на Синтаксиса, но с такава цел фигурират множество </a:t>
            </a:r>
            <a:r>
              <a:rPr lang="en-US" sz="1200" dirty="0"/>
              <a:t>online</a:t>
            </a:r>
            <a:r>
              <a:rPr lang="bg-BG" sz="1200" dirty="0"/>
              <a:t>-Ръководства. Помощ </a:t>
            </a:r>
            <a:r>
              <a:rPr lang="bg-BG" sz="1200" b="1" dirty="0"/>
              <a:t>можем</a:t>
            </a:r>
            <a:r>
              <a:rPr lang="bg-BG" sz="1200" dirty="0"/>
              <a:t> да потърсим в             -</a:t>
            </a:r>
            <a:r>
              <a:rPr lang="bg-BG" sz="1200" dirty="0">
                <a:hlinkClick r:id="rId18"/>
              </a:rPr>
              <a:t>Форумите</a:t>
            </a:r>
            <a:r>
              <a:rPr lang="bg-BG" sz="1200" dirty="0"/>
              <a:t> или в </a:t>
            </a:r>
            <a:r>
              <a:rPr lang="en-US" dirty="0"/>
              <a:t> </a:t>
            </a:r>
            <a:r>
              <a:rPr lang="en-US" sz="1200" dirty="0">
                <a:hlinkClick r:id="rId19"/>
              </a:rPr>
              <a:t>Stack Exchange </a:t>
            </a:r>
            <a:r>
              <a:rPr lang="en-US" sz="1200" dirty="0" err="1">
                <a:hlinkClick r:id="rId19"/>
              </a:rPr>
              <a:t>LaTex</a:t>
            </a:r>
            <a:r>
              <a:rPr lang="en-US" sz="1200" dirty="0">
                <a:hlinkClick r:id="rId19"/>
              </a:rPr>
              <a:t> forum</a:t>
            </a:r>
            <a:r>
              <a:rPr lang="bg-BG" sz="1200" dirty="0"/>
              <a:t> Форумите. Не трябва да забравяме, че </a:t>
            </a:r>
            <a:r>
              <a:rPr lang="en-US" sz="1200" dirty="0"/>
              <a:t>WordPress </a:t>
            </a:r>
            <a:r>
              <a:rPr lang="bg-BG" sz="1200" dirty="0"/>
              <a:t>помества             Кода ни в рамките на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bg-BG" sz="1200" dirty="0"/>
              <a:t> </a:t>
            </a:r>
            <a:r>
              <a:rPr lang="en-US" sz="1200" dirty="0"/>
              <a:t>environment</a:t>
            </a:r>
            <a:r>
              <a:rPr lang="bg-BG" sz="1200" dirty="0"/>
              <a:t>. Ако изпробваме Код, несъвместим с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 </a:t>
            </a:r>
            <a:r>
              <a:rPr lang="bg-BG" sz="1200" dirty="0"/>
              <a:t>–Средата</a:t>
            </a:r>
          </a:p>
          <a:p>
            <a:r>
              <a:rPr lang="bg-BG" sz="1200" dirty="0"/>
              <a:t>(нещо от типа на: 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... 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bg-BG" sz="1200" dirty="0"/>
              <a:t>),</a:t>
            </a:r>
            <a:r>
              <a:rPr lang="en-US" sz="1200" dirty="0"/>
              <a:t> </a:t>
            </a:r>
            <a:r>
              <a:rPr lang="bg-BG" sz="1200" dirty="0"/>
              <a:t>ще ни бъде изведена Грешка:                                              .</a:t>
            </a:r>
            <a:endParaRPr lang="en-US" sz="1200" dirty="0"/>
          </a:p>
        </p:txBody>
      </p:sp>
      <p:pic>
        <p:nvPicPr>
          <p:cNvPr id="34" name="Picture 3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EDDD1F50-FEE8-4CC1-85F9-119422AD01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7" y="2609752"/>
            <a:ext cx="409524" cy="171429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998AFA0-9EDB-4462-B554-05E7857FC6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7" y="2781181"/>
            <a:ext cx="409524" cy="171429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89FD1B3-BABD-4D8B-A25C-2A83A62CF2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7" y="3063975"/>
            <a:ext cx="409524" cy="171429"/>
          </a:xfrm>
          <a:prstGeom prst="rect">
            <a:avLst/>
          </a:prstGeom>
        </p:spPr>
      </p:pic>
      <p:pic>
        <p:nvPicPr>
          <p:cNvPr id="37" name="Picture 3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5DA4583-4A55-4866-BAB6-63929A6B0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97" y="3235404"/>
            <a:ext cx="409524" cy="171429"/>
          </a:xfrm>
          <a:prstGeom prst="rect">
            <a:avLst/>
          </a:prstGeom>
        </p:spPr>
      </p:pic>
      <p:pic>
        <p:nvPicPr>
          <p:cNvPr id="41" name="Picture 4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D9FB998A-558F-47C0-A4AE-7B8032DB19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3235404"/>
            <a:ext cx="409524" cy="171429"/>
          </a:xfrm>
          <a:prstGeom prst="rect">
            <a:avLst/>
          </a:prstGeom>
        </p:spPr>
      </p:pic>
      <p:pic>
        <p:nvPicPr>
          <p:cNvPr id="42" name="Picture 41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749F61E-2C00-4004-8422-6FF3908184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21" y="3235404"/>
            <a:ext cx="409524" cy="171429"/>
          </a:xfrm>
          <a:prstGeom prst="rect">
            <a:avLst/>
          </a:prstGeom>
        </p:spPr>
      </p:pic>
      <p:pic>
        <p:nvPicPr>
          <p:cNvPr id="1029" name="Picture 5" descr="\LaTeX&amp;s=X">
            <a:extLst>
              <a:ext uri="{FF2B5EF4-FFF2-40B4-BE49-F238E27FC236}">
                <a16:creationId xmlns:a16="http://schemas.microsoft.com/office/drawing/2014/main" id="{26E1192B-F803-4B4B-B78F-D348C5F3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21" y="3425883"/>
            <a:ext cx="15240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C16F7-D1BC-433E-A24B-D24903DB1B01}"/>
              </a:ext>
            </a:extLst>
          </p:cNvPr>
          <p:cNvGrpSpPr/>
          <p:nvPr/>
        </p:nvGrpSpPr>
        <p:grpSpPr>
          <a:xfrm>
            <a:off x="304800" y="3581400"/>
            <a:ext cx="1124795" cy="307777"/>
            <a:chOff x="381000" y="3733800"/>
            <a:chExt cx="1124795" cy="3077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E379D0-F0FB-4D7D-A5A2-52D2FA7C0279}"/>
                </a:ext>
              </a:extLst>
            </p:cNvPr>
            <p:cNvSpPr txBox="1"/>
            <p:nvPr/>
          </p:nvSpPr>
          <p:spPr>
            <a:xfrm>
              <a:off x="381000" y="3733800"/>
              <a:ext cx="11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  <a:r>
                <a:rPr lang="bg-BG" sz="1400" b="1" dirty="0"/>
                <a:t>.</a:t>
              </a:r>
              <a:r>
                <a:rPr lang="bg-BG" sz="1400" dirty="0"/>
                <a:t>             </a:t>
              </a:r>
              <a:r>
                <a:rPr lang="en-US" sz="1400" dirty="0"/>
                <a:t>Size</a:t>
              </a:r>
            </a:p>
          </p:txBody>
        </p:sp>
        <p:pic>
          <p:nvPicPr>
            <p:cNvPr id="45" name="Picture 4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DB61DD43-25EF-49F4-8CB7-C70CF3F6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pic>
        <p:nvPicPr>
          <p:cNvPr id="51" name="Picture 5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86B3A34-3C77-4122-BF70-97BEA1A327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76" y="3886200"/>
            <a:ext cx="409524" cy="171429"/>
          </a:xfrm>
          <a:prstGeom prst="rect">
            <a:avLst/>
          </a:prstGeom>
        </p:spPr>
      </p:pic>
      <p:pic>
        <p:nvPicPr>
          <p:cNvPr id="54" name="Picture 5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03D4705-8BB7-4ADF-8DDB-97EDD60D89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6" y="3886200"/>
            <a:ext cx="409524" cy="1714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7A1502-EFDF-4E9E-9FF3-1B6BE08BB6ED}"/>
              </a:ext>
            </a:extLst>
          </p:cNvPr>
          <p:cNvSpPr txBox="1"/>
          <p:nvPr/>
        </p:nvSpPr>
        <p:spPr>
          <a:xfrm>
            <a:off x="5943600" y="3810000"/>
            <a:ext cx="144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/>
              <a:t>$</a:t>
            </a:r>
            <a:r>
              <a:rPr lang="bg-BG" sz="1200" b="1" dirty="0" err="1"/>
              <a:t>latex</a:t>
            </a:r>
            <a:r>
              <a:rPr lang="bg-BG" sz="1200" b="1" dirty="0"/>
              <a:t> \</a:t>
            </a:r>
            <a:r>
              <a:rPr lang="bg-BG" sz="1200" b="1" dirty="0" err="1"/>
              <a:t>LaTeX&amp;s</a:t>
            </a:r>
            <a:r>
              <a:rPr lang="bg-BG" sz="1200" b="1" dirty="0"/>
              <a:t>=X$</a:t>
            </a:r>
            <a:endParaRPr lang="bg-BG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F00181-641C-4928-B120-4EBC930AF093}"/>
              </a:ext>
            </a:extLst>
          </p:cNvPr>
          <p:cNvSpPr txBox="1"/>
          <p:nvPr/>
        </p:nvSpPr>
        <p:spPr>
          <a:xfrm>
            <a:off x="533400" y="4034135"/>
            <a:ext cx="566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В случая,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bg-BG" sz="1200" dirty="0"/>
              <a:t> варира от 4, до -4 (при Стандартна стойност: 0). Размерите съответстват</a:t>
            </a:r>
          </a:p>
          <a:p>
            <a:r>
              <a:rPr lang="bg-BG" sz="1200" dirty="0"/>
              <a:t>на             Командите за Размер на Шрифта (вж. следната Таблица </a:t>
            </a:r>
            <a:r>
              <a:rPr lang="bg-BG" sz="1200" dirty="0">
                <a:hlinkClick r:id="rId9"/>
              </a:rPr>
              <a:t>тук</a:t>
            </a:r>
            <a:r>
              <a:rPr lang="bg-BG" sz="1200" dirty="0"/>
              <a:t>): </a:t>
            </a:r>
            <a:endParaRPr lang="en-US" sz="1200" dirty="0"/>
          </a:p>
        </p:txBody>
      </p:sp>
      <p:pic>
        <p:nvPicPr>
          <p:cNvPr id="57" name="Picture 5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0E52E7F5-E9D4-40DD-9454-AD989CED35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6" y="4267200"/>
            <a:ext cx="409524" cy="1714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DB7048-AD7A-4AFD-9437-50130BD15922}"/>
              </a:ext>
            </a:extLst>
          </p:cNvPr>
          <p:cNvSpPr txBox="1"/>
          <p:nvPr/>
        </p:nvSpPr>
        <p:spPr>
          <a:xfrm>
            <a:off x="533400" y="3810000"/>
            <a:ext cx="554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Формата на             можем да променяме, указвайки Параметри след             -Кода.</a:t>
            </a:r>
            <a:endParaRPr lang="en-US" sz="1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A84B69-CCAE-4524-84BF-3180149A3706}"/>
              </a:ext>
            </a:extLst>
          </p:cNvPr>
          <p:cNvGrpSpPr/>
          <p:nvPr/>
        </p:nvGrpSpPr>
        <p:grpSpPr>
          <a:xfrm>
            <a:off x="304800" y="4419600"/>
            <a:ext cx="1473993" cy="307777"/>
            <a:chOff x="381000" y="3733800"/>
            <a:chExt cx="1473993" cy="307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95D6F4-9418-4DFE-A376-79EF70BFB76E}"/>
                </a:ext>
              </a:extLst>
            </p:cNvPr>
            <p:cNvSpPr txBox="1"/>
            <p:nvPr/>
          </p:nvSpPr>
          <p:spPr>
            <a:xfrm>
              <a:off x="381000" y="3733800"/>
              <a:ext cx="14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4.</a:t>
              </a:r>
              <a:r>
                <a:rPr lang="bg-BG" sz="1400" dirty="0"/>
                <a:t>             Цветове</a:t>
              </a:r>
              <a:endParaRPr lang="en-US" sz="1400" dirty="0"/>
            </a:p>
          </p:txBody>
        </p:sp>
        <p:pic>
          <p:nvPicPr>
            <p:cNvPr id="62" name="Picture 6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497D4400-07DB-4E7A-9C4D-FA6ACCC8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E95CDC-D72A-414C-B419-FEAE43F92CC1}"/>
              </a:ext>
            </a:extLst>
          </p:cNvPr>
          <p:cNvSpPr txBox="1"/>
          <p:nvPr/>
        </p:nvSpPr>
        <p:spPr>
          <a:xfrm>
            <a:off x="533400" y="4602778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 </a:t>
            </a:r>
            <a:r>
              <a:rPr lang="bg-BG" sz="1200" dirty="0"/>
              <a:t>опитва да отгатне Основния (</a:t>
            </a:r>
            <a:r>
              <a:rPr lang="en-US" sz="1200" dirty="0"/>
              <a:t>Background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и Допълнителен (</a:t>
            </a:r>
            <a:r>
              <a:rPr lang="en-US" sz="1200" dirty="0"/>
              <a:t>Foreground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Цветове на Сайта ни и Генерира съответен</a:t>
            </a:r>
          </a:p>
          <a:p>
            <a:r>
              <a:rPr lang="en-US" sz="1200" dirty="0"/>
              <a:t>            Image. </a:t>
            </a:r>
            <a:r>
              <a:rPr lang="bg-BG" sz="1200" dirty="0"/>
              <a:t>Можем, обаче, да укажем желани Цветове. След            -Кода, указвайки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bg-BG" sz="1200" dirty="0"/>
              <a:t> 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bg-BG" sz="1200" dirty="0"/>
              <a:t> Параметри, можем да Променим съответно </a:t>
            </a:r>
            <a:r>
              <a:rPr lang="en-US" sz="1200" dirty="0"/>
              <a:t>Background</a:t>
            </a:r>
            <a:r>
              <a:rPr lang="bg-BG" sz="1200" dirty="0"/>
              <a:t>- и </a:t>
            </a:r>
            <a:r>
              <a:rPr lang="en-US" sz="1200" dirty="0"/>
              <a:t>Foreground-</a:t>
            </a:r>
            <a:r>
              <a:rPr lang="bg-BG" sz="1200" dirty="0"/>
              <a:t> Цветовете. Стойности задаваме в шестнадесетичен </a:t>
            </a:r>
            <a:r>
              <a:rPr lang="en-US" sz="1200" dirty="0"/>
              <a:t>RGB-</a:t>
            </a:r>
            <a:r>
              <a:rPr lang="bg-BG" sz="1200" dirty="0"/>
              <a:t>Формат: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ffffff</a:t>
            </a:r>
            <a:r>
              <a:rPr lang="en-US" sz="1200" dirty="0"/>
              <a:t> </a:t>
            </a:r>
            <a:r>
              <a:rPr lang="bg-BG" sz="1200" dirty="0"/>
              <a:t>за Бяло,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0000ff</a:t>
            </a:r>
            <a:r>
              <a:rPr lang="bg-BG" sz="1200" dirty="0"/>
              <a:t> за Ярко Синьо и т.н.</a:t>
            </a:r>
            <a:endParaRPr lang="en-US" sz="1200" dirty="0"/>
          </a:p>
        </p:txBody>
      </p:sp>
      <p:pic>
        <p:nvPicPr>
          <p:cNvPr id="64" name="Picture 6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920F82A-0E70-4DA0-B4DB-398C89B76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34830"/>
            <a:ext cx="409524" cy="1714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359087-8837-45AC-AD41-7534D0293C67}"/>
              </a:ext>
            </a:extLst>
          </p:cNvPr>
          <p:cNvSpPr txBox="1"/>
          <p:nvPr/>
        </p:nvSpPr>
        <p:spPr>
          <a:xfrm>
            <a:off x="1295400" y="2105799"/>
            <a:ext cx="634648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dirty="0"/>
              <a:t>Ако искаме да пробваме Формулата и я Копираме, би следвало да я </a:t>
            </a:r>
            <a:r>
              <a:rPr lang="en-US" sz="1200" dirty="0"/>
              <a:t>Paste</a:t>
            </a:r>
            <a:r>
              <a:rPr lang="bg-BG" sz="1200" dirty="0"/>
              <a:t>-</a:t>
            </a:r>
            <a:r>
              <a:rPr lang="bg-BG" sz="1200" dirty="0" err="1"/>
              <a:t>нем</a:t>
            </a:r>
            <a:r>
              <a:rPr lang="bg-BG" sz="1200" dirty="0"/>
              <a:t> като</a:t>
            </a:r>
            <a:r>
              <a:rPr lang="en-US" sz="1200" dirty="0"/>
              <a:t> </a:t>
            </a:r>
            <a:r>
              <a:rPr lang="en-US" sz="1200" dirty="0">
                <a:hlinkClick r:id="rId21"/>
              </a:rPr>
              <a:t>plain text</a:t>
            </a:r>
            <a:r>
              <a:rPr lang="bg-BG" sz="1200" dirty="0"/>
              <a:t>.</a:t>
            </a:r>
          </a:p>
        </p:txBody>
      </p:sp>
      <p:pic>
        <p:nvPicPr>
          <p:cNvPr id="67" name="Picture 6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0772300-9E0B-4538-A895-85671D6BB4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6" y="4860748"/>
            <a:ext cx="409524" cy="1714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8ACD8C2-C8F4-40EA-BFA7-76D6ADFEEE36}"/>
              </a:ext>
            </a:extLst>
          </p:cNvPr>
          <p:cNvSpPr txBox="1"/>
          <p:nvPr/>
        </p:nvSpPr>
        <p:spPr>
          <a:xfrm>
            <a:off x="533400" y="5364778"/>
            <a:ext cx="350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\</a:t>
            </a:r>
            <a:r>
              <a:rPr lang="en-US" sz="1200" b="1" dirty="0" err="1"/>
              <a:t>LaTeX&amp;bg</a:t>
            </a:r>
            <a:r>
              <a:rPr lang="en-US" sz="1200" b="1" dirty="0"/>
              <a:t>=</a:t>
            </a:r>
            <a:r>
              <a:rPr lang="en-US" sz="1200" b="1" dirty="0" err="1"/>
              <a:t>ffcccc&amp;fg</a:t>
            </a:r>
            <a:r>
              <a:rPr lang="en-US" sz="1200" b="1" dirty="0"/>
              <a:t>=cc00ff&amp;s=4$</a:t>
            </a:r>
            <a:r>
              <a:rPr lang="en-US" sz="1200" dirty="0"/>
              <a:t> </a:t>
            </a:r>
            <a:r>
              <a:rPr lang="bg-BG" sz="1200" dirty="0"/>
              <a:t>извежда:</a:t>
            </a:r>
          </a:p>
        </p:txBody>
      </p:sp>
      <p:pic>
        <p:nvPicPr>
          <p:cNvPr id="1036" name="Picture 12" descr="\LaTeX">
            <a:hlinkClick r:id="rId22"/>
            <a:extLst>
              <a:ext uri="{FF2B5EF4-FFF2-40B4-BE49-F238E27FC236}">
                <a16:creationId xmlns:a16="http://schemas.microsoft.com/office/drawing/2014/main" id="{F9BC8C85-44E9-4068-ACFB-C49A2404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13177"/>
            <a:ext cx="533005" cy="2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A72BCA-528C-4E13-A16A-9EB277F30081}"/>
              </a:ext>
            </a:extLst>
          </p:cNvPr>
          <p:cNvGrpSpPr/>
          <p:nvPr/>
        </p:nvGrpSpPr>
        <p:grpSpPr>
          <a:xfrm>
            <a:off x="304800" y="5562600"/>
            <a:ext cx="1380891" cy="307777"/>
            <a:chOff x="304800" y="6093023"/>
            <a:chExt cx="1380891" cy="3077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2695228-0D50-4127-88A8-605322969685}"/>
                </a:ext>
              </a:extLst>
            </p:cNvPr>
            <p:cNvSpPr txBox="1"/>
            <p:nvPr/>
          </p:nvSpPr>
          <p:spPr>
            <a:xfrm>
              <a:off x="304800" y="6093023"/>
              <a:ext cx="1380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5.</a:t>
              </a:r>
              <a:r>
                <a:rPr lang="bg-BG" sz="1400" dirty="0"/>
                <a:t>             Пакети</a:t>
              </a:r>
              <a:endParaRPr lang="en-US" sz="1400" dirty="0"/>
            </a:p>
          </p:txBody>
        </p:sp>
        <p:pic>
          <p:nvPicPr>
            <p:cNvPr id="75" name="Picture 74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E2B92DD5-B67C-4637-880B-0B62BC78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153171"/>
              <a:ext cx="409524" cy="17142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FA8A99C-0E32-498E-B1C7-50F3BC898410}"/>
              </a:ext>
            </a:extLst>
          </p:cNvPr>
          <p:cNvSpPr txBox="1"/>
          <p:nvPr/>
        </p:nvSpPr>
        <p:spPr>
          <a:xfrm>
            <a:off x="533400" y="5742801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</a:t>
            </a:r>
            <a:r>
              <a:rPr lang="bg-BG" sz="1200" dirty="0"/>
              <a:t> използва </a:t>
            </a:r>
            <a:r>
              <a:rPr lang="bg-BG" sz="1200" dirty="0" err="1"/>
              <a:t>конвенциоален</a:t>
            </a:r>
            <a:r>
              <a:rPr lang="bg-BG" sz="1200" dirty="0"/>
              <a:t>             , посредством следните Пакети: 1) </a:t>
            </a:r>
            <a:r>
              <a:rPr lang="en-US" sz="1200" dirty="0" err="1"/>
              <a:t>amsmath</a:t>
            </a:r>
            <a:r>
              <a:rPr lang="en-US" sz="1200" dirty="0"/>
              <a:t>, 2) </a:t>
            </a:r>
            <a:r>
              <a:rPr lang="en-US" sz="1200" dirty="0" err="1"/>
              <a:t>amsfonts</a:t>
            </a:r>
            <a:r>
              <a:rPr lang="en-US" sz="1200" dirty="0"/>
              <a:t> </a:t>
            </a:r>
            <a:r>
              <a:rPr lang="bg-BG" sz="1200" dirty="0"/>
              <a:t>и 3) </a:t>
            </a:r>
            <a:r>
              <a:rPr lang="en-US" sz="1200" dirty="0" err="1"/>
              <a:t>amssymb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78" name="Picture 77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EEAF451-1D35-42B3-9ED5-3F8682B48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76" y="5791200"/>
            <a:ext cx="409524" cy="17142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9E65648-1229-44A4-B97A-D49F3CD1B5E4}"/>
              </a:ext>
            </a:extLst>
          </p:cNvPr>
          <p:cNvSpPr txBox="1"/>
          <p:nvPr/>
        </p:nvSpPr>
        <p:spPr>
          <a:xfrm>
            <a:off x="304800" y="60198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Допълнителна информация за             можем да почерпим от Сайт: </a:t>
            </a:r>
            <a:r>
              <a:rPr lang="en-US" sz="1200" dirty="0">
                <a:hlinkClick r:id="rId24"/>
              </a:rPr>
              <a:t>LaTeX documentation</a:t>
            </a:r>
            <a:r>
              <a:rPr lang="bg-BG" sz="1200" dirty="0"/>
              <a:t> и</a:t>
            </a:r>
          </a:p>
          <a:p>
            <a:r>
              <a:rPr lang="en-US" sz="1200" dirty="0" err="1">
                <a:hlinkClick r:id="rId25"/>
              </a:rPr>
              <a:t>TeX</a:t>
            </a:r>
            <a:r>
              <a:rPr lang="en-US" sz="1200" dirty="0">
                <a:hlinkClick r:id="rId25"/>
              </a:rPr>
              <a:t> Resources</a:t>
            </a:r>
            <a:r>
              <a:rPr lang="bg-BG" sz="1200" dirty="0"/>
              <a:t> на </a:t>
            </a:r>
            <a:r>
              <a:rPr lang="en-US" sz="1200" dirty="0"/>
              <a:t>American Mathematical Society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80" name="Picture 7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8724916-146C-4D56-977E-090BCF110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6" y="6096000"/>
            <a:ext cx="409524" cy="17142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1FB625-915C-4AA9-9820-1775E34A84ED}"/>
              </a:ext>
            </a:extLst>
          </p:cNvPr>
          <p:cNvGrpSpPr/>
          <p:nvPr/>
        </p:nvGrpSpPr>
        <p:grpSpPr>
          <a:xfrm>
            <a:off x="281992" y="2321004"/>
            <a:ext cx="1212511" cy="307777"/>
            <a:chOff x="384071" y="2438400"/>
            <a:chExt cx="1212511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A2E100-24F8-450C-B36D-AD5E81AC5B5A}"/>
                </a:ext>
              </a:extLst>
            </p:cNvPr>
            <p:cNvSpPr txBox="1"/>
            <p:nvPr/>
          </p:nvSpPr>
          <p:spPr>
            <a:xfrm>
              <a:off x="384071" y="2438400"/>
              <a:ext cx="121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2.</a:t>
              </a:r>
              <a:r>
                <a:rPr lang="bg-BG" sz="1400" dirty="0"/>
                <a:t>             </a:t>
              </a:r>
              <a:r>
                <a:rPr lang="en-US" sz="1400" dirty="0"/>
                <a:t>Error</a:t>
              </a:r>
            </a:p>
          </p:txBody>
        </p:sp>
        <p:pic>
          <p:nvPicPr>
            <p:cNvPr id="32" name="Picture 31" descr="A picture containing object&#10;&#10;Description automatically generated">
              <a:hlinkClick r:id="rId13"/>
              <a:extLst>
                <a:ext uri="{FF2B5EF4-FFF2-40B4-BE49-F238E27FC236}">
                  <a16:creationId xmlns:a16="http://schemas.microsoft.com/office/drawing/2014/main" id="{9D71F03D-124F-4EA5-83D5-475A4183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514600"/>
              <a:ext cx="409524" cy="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667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4C476713-C8CC-4E85-8005-C1CE7109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4565428" cy="1909382"/>
          </a:xfrm>
          <a:prstGeom prst="rect">
            <a:avLst/>
          </a:prstGeom>
        </p:spPr>
      </p:pic>
      <p:pic>
        <p:nvPicPr>
          <p:cNvPr id="42" name="Picture 41">
            <a:hlinkClick r:id="rId4"/>
            <a:extLst>
              <a:ext uri="{FF2B5EF4-FFF2-40B4-BE49-F238E27FC236}">
                <a16:creationId xmlns:a16="http://schemas.microsoft.com/office/drawing/2014/main" id="{F19700C5-57E1-46BB-B395-BD7FEEC8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7" y="1524000"/>
            <a:ext cx="6710553" cy="4994910"/>
          </a:xfrm>
          <a:prstGeom prst="rect">
            <a:avLst/>
          </a:prstGeom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F06F3F8D-6187-4960-B719-5FF53E3AA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00" y="2577370"/>
            <a:ext cx="3888200" cy="2756630"/>
          </a:xfrm>
          <a:prstGeom prst="rect">
            <a:avLst/>
          </a:prstGeom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C26EB7FA-7C5D-46F1-9A37-08E800BC38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937" y="0"/>
            <a:ext cx="3929063" cy="2214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2295"/>
            <a:ext cx="4114800" cy="117754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ЗЛОНАМЕРЕНИ посегателства, В УЩЪРБ на: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Дата: </a:t>
            </a:r>
            <a:fld id="{4836C8E4-75DA-4013-BBDC-FCE0CEAEFCAB}" type="datetime1">
              <a:rPr lang="bg-BG" smtClean="0"/>
              <a:pPr/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35</a:t>
            </a:fld>
            <a:r>
              <a:rPr lang="bg-BG"/>
              <a:t> от </a:t>
            </a:r>
            <a:r>
              <a:rPr lang="en-US"/>
              <a:t>1</a:t>
            </a:r>
            <a:r>
              <a:rPr lang="bg-BG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B1BE2-5AA2-48FB-AC15-6D7F8A9599C7}"/>
              </a:ext>
            </a:extLst>
          </p:cNvPr>
          <p:cNvSpPr txBox="1">
            <a:spLocks/>
          </p:cNvSpPr>
          <p:nvPr/>
        </p:nvSpPr>
        <p:spPr>
          <a:xfrm>
            <a:off x="30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Предпоставящи Фактори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1"/>
            <a:extLst>
              <a:ext uri="{FF2B5EF4-FFF2-40B4-BE49-F238E27FC236}">
                <a16:creationId xmlns:a16="http://schemas.microsoft.com/office/drawing/2014/main" id="{6021B9A3-FFC7-4F27-8544-410BBF2CE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11" y="3258979"/>
            <a:ext cx="3910489" cy="283702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C7CF94-60AF-4D12-95CF-587EF62FFC01}"/>
              </a:ext>
            </a:extLst>
          </p:cNvPr>
          <p:cNvSpPr txBox="1">
            <a:spLocks/>
          </p:cNvSpPr>
          <p:nvPr/>
        </p:nvSpPr>
        <p:spPr>
          <a:xfrm>
            <a:off x="457200" y="3661259"/>
            <a:ext cx="2971800" cy="3349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следят и ДОКЛАДВАТ за Сайтове 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5BA94E-E075-4A06-B580-7A2AF7F9DB92}"/>
              </a:ext>
            </a:extLst>
          </p:cNvPr>
          <p:cNvSpPr txBox="1">
            <a:spLocks/>
          </p:cNvSpPr>
          <p:nvPr/>
        </p:nvSpPr>
        <p:spPr>
          <a:xfrm>
            <a:off x="609600" y="3889858"/>
            <a:ext cx="4114800" cy="8345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Вируси,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Malware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Зловреден софтуер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  <a:r>
              <a:rPr lang="bg-BG" sz="1000" dirty="0">
                <a:solidFill>
                  <a:srgbClr val="0000FF"/>
                </a:solidFill>
              </a:rPr>
              <a:t>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Phishing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Посегателства над Лични данни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0247A-790F-471A-B820-D19A07A01C71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4395311" cy="16268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Услугата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                </a:t>
            </a:r>
            <a:r>
              <a:rPr lang="en-US" sz="1200" b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Browsing</a:t>
            </a:r>
            <a:r>
              <a:rPr lang="bg-BG" sz="1200" dirty="0"/>
              <a:t>:</a:t>
            </a:r>
            <a:endParaRPr lang="bg-BG" sz="1200" dirty="0">
              <a:solidFill>
                <a:srgbClr val="0000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6ABF92-5110-48B0-96BB-3364C0AFCA7F}"/>
              </a:ext>
            </a:extLst>
          </p:cNvPr>
          <p:cNvSpPr txBox="1">
            <a:spLocks/>
          </p:cNvSpPr>
          <p:nvPr/>
        </p:nvSpPr>
        <p:spPr>
          <a:xfrm>
            <a:off x="304800" y="2518258"/>
            <a:ext cx="4114800" cy="3145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Достъп на Хакери до: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7BAFF2-2BA2-4497-9D8E-421D20780651}"/>
              </a:ext>
            </a:extLst>
          </p:cNvPr>
          <p:cNvSpPr txBox="1">
            <a:spLocks/>
          </p:cNvSpPr>
          <p:nvPr/>
        </p:nvSpPr>
        <p:spPr>
          <a:xfrm>
            <a:off x="457200" y="2061059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Постъпленията от Стопанска дейност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Репутацията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8E9112-EE5F-41FF-91F0-396E87E646D3}"/>
              </a:ext>
            </a:extLst>
          </p:cNvPr>
          <p:cNvSpPr txBox="1">
            <a:spLocks/>
          </p:cNvSpPr>
          <p:nvPr/>
        </p:nvSpPr>
        <p:spPr>
          <a:xfrm>
            <a:off x="304800" y="3204058"/>
            <a:ext cx="19812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ЗЛОВРЕДЕН Софтуер</a:t>
            </a:r>
          </a:p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86BEFF-469E-417A-80FC-A0773ACFC045}"/>
              </a:ext>
            </a:extLst>
          </p:cNvPr>
          <p:cNvSpPr txBox="1">
            <a:spLocks/>
          </p:cNvSpPr>
          <p:nvPr/>
        </p:nvSpPr>
        <p:spPr>
          <a:xfrm>
            <a:off x="457200" y="2746858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ЦЕННА Информация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Пароли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9FBBA801-7272-41DE-8DBF-5E877CADF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54" y="2045494"/>
            <a:ext cx="486346" cy="16430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CE8C0D-C8D3-4DFB-AB12-4D50AF58BF4A}"/>
              </a:ext>
            </a:extLst>
          </p:cNvPr>
          <p:cNvSpPr txBox="1">
            <a:spLocks/>
          </p:cNvSpPr>
          <p:nvPr/>
        </p:nvSpPr>
        <p:spPr>
          <a:xfrm>
            <a:off x="411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Какво произтича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DFBC375E-A42D-4A78-BA60-14CD9433FF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3429000"/>
            <a:ext cx="2159413" cy="11787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A0A4D1C-4BED-4C5E-A751-328D2211EFBF}"/>
              </a:ext>
            </a:extLst>
          </p:cNvPr>
          <p:cNvSpPr txBox="1">
            <a:spLocks/>
          </p:cNvSpPr>
          <p:nvPr/>
        </p:nvSpPr>
        <p:spPr>
          <a:xfrm>
            <a:off x="4419600" y="2209798"/>
            <a:ext cx="4242912" cy="25273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ПРЕДУПРЕЖДЕНИЕ в </a:t>
            </a:r>
            <a:r>
              <a:rPr lang="en-US" sz="1200" dirty="0">
                <a:solidFill>
                  <a:srgbClr val="0000FF"/>
                </a:solidFill>
              </a:rPr>
              <a:t>Search Results</a:t>
            </a:r>
            <a:r>
              <a:rPr lang="bg-BG" sz="1200" dirty="0">
                <a:solidFill>
                  <a:srgbClr val="0000FF"/>
                </a:solidFill>
              </a:rPr>
              <a:t>; на Посетителите със </a:t>
            </a:r>
            <a:r>
              <a:rPr lang="en-US" sz="1200" dirty="0">
                <a:solidFill>
                  <a:srgbClr val="0000FF"/>
                </a:solidFill>
              </a:rPr>
              <a:t>Safe-Enabled Browser</a:t>
            </a:r>
            <a:r>
              <a:rPr lang="bg-BG" sz="1200" dirty="0">
                <a:solidFill>
                  <a:srgbClr val="0000FF"/>
                </a:solidFill>
              </a:rPr>
              <a:t> или Приложение, се Извежда </a:t>
            </a:r>
            <a:r>
              <a:rPr lang="en-US" sz="1200" dirty="0">
                <a:solidFill>
                  <a:srgbClr val="0000FF"/>
                </a:solidFill>
              </a:rPr>
              <a:t>Warning Page </a:t>
            </a:r>
            <a:r>
              <a:rPr lang="bg-BG" sz="1200" dirty="0">
                <a:solidFill>
                  <a:srgbClr val="0000FF"/>
                </a:solidFill>
              </a:rPr>
              <a:t>за Опасен/-ни (</a:t>
            </a:r>
            <a:r>
              <a:rPr lang="en-US" sz="1200" dirty="0">
                <a:solidFill>
                  <a:srgbClr val="0000FF"/>
                </a:solidFill>
              </a:rPr>
              <a:t>Unsafe</a:t>
            </a:r>
            <a:r>
              <a:rPr lang="bg-BG" sz="1200" dirty="0">
                <a:solidFill>
                  <a:srgbClr val="0000FF"/>
                </a:solidFill>
              </a:rPr>
              <a:t>)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Сай/-</a:t>
            </a:r>
            <a:r>
              <a:rPr lang="bg-BG" sz="1200" dirty="0" err="1">
                <a:solidFill>
                  <a:srgbClr val="0000FF"/>
                </a:solidFill>
              </a:rPr>
              <a:t>ове</a:t>
            </a:r>
            <a:endParaRPr lang="bg-BG" sz="1200" dirty="0">
              <a:solidFill>
                <a:srgbClr val="0000FF"/>
              </a:solidFill>
            </a:endParaRP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при евентуално Посегателство в Сайтовете им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Предоставя ПОМОЩНА Информация за Разрешаване на Проблема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При ДОБАВЯНЕ в Списък </a:t>
            </a:r>
            <a:r>
              <a:rPr lang="en-US" sz="1200" dirty="0">
                <a:solidFill>
                  <a:srgbClr val="0000FF"/>
                </a:solidFill>
              </a:rPr>
              <a:t>“Unsafe Sites”, </a:t>
            </a: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чрез </a:t>
            </a:r>
            <a:r>
              <a:rPr lang="en-US" sz="1200" dirty="0">
                <a:solidFill>
                  <a:srgbClr val="0000FF"/>
                </a:solidFill>
              </a:rPr>
              <a:t>Search Console</a:t>
            </a:r>
            <a:r>
              <a:rPr lang="bg-BG" sz="1200" dirty="0">
                <a:solidFill>
                  <a:srgbClr val="0000FF"/>
                </a:solidFill>
              </a:rPr>
              <a:t>-ата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ПРЕДАГА Стъпки за ИЗЧИСТВАНЕ на Заразата и Разяснения за Инжектирания код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СЛЕДИ СЕ Времето за реакция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ДОРИ СЛЕД Изчистване, Сайтът може да остане УЯЗВИМ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6F543-ACAE-4CA1-8411-6AA8E73EE8EC}"/>
              </a:ext>
            </a:extLst>
          </p:cNvPr>
          <p:cNvCxnSpPr>
            <a:cxnSpLocks/>
          </p:cNvCxnSpPr>
          <p:nvPr/>
        </p:nvCxnSpPr>
        <p:spPr>
          <a:xfrm flipV="1">
            <a:off x="6705600" y="3810000"/>
            <a:ext cx="1600200" cy="50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DFB452-69BA-48B8-8B91-8EFED62B8075}"/>
              </a:ext>
            </a:extLst>
          </p:cNvPr>
          <p:cNvSpPr txBox="1">
            <a:spLocks/>
          </p:cNvSpPr>
          <p:nvPr/>
        </p:nvSpPr>
        <p:spPr>
          <a:xfrm>
            <a:off x="4114800" y="1752600"/>
            <a:ext cx="21336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r>
              <a:rPr lang="bg-BG" sz="1200" dirty="0">
                <a:solidFill>
                  <a:srgbClr val="0000FF"/>
                </a:solidFill>
              </a:rPr>
              <a:t> (продължение)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9F8DAD-D6F0-4FCE-A054-3154A1AFE466}"/>
              </a:ext>
            </a:extLst>
          </p:cNvPr>
          <p:cNvSpPr txBox="1">
            <a:spLocks/>
          </p:cNvSpPr>
          <p:nvPr/>
        </p:nvSpPr>
        <p:spPr>
          <a:xfrm>
            <a:off x="1600200" y="1006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safebrowsing.google.com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51C8D20-8151-4952-862B-2B1FB7AE0AE6}"/>
              </a:ext>
            </a:extLst>
          </p:cNvPr>
          <p:cNvSpPr txBox="1">
            <a:spLocks/>
          </p:cNvSpPr>
          <p:nvPr/>
        </p:nvSpPr>
        <p:spPr>
          <a:xfrm>
            <a:off x="990600" y="4724400"/>
            <a:ext cx="29718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transparencyreport.google.com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www.bmsys.eu</a:t>
            </a:r>
            <a:r>
              <a:rPr lang="en-US" sz="1600" b="1" dirty="0"/>
              <a:t>:</a:t>
            </a:r>
            <a:endParaRPr lang="en-US" sz="16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9709FD-98B1-4ADB-B4AB-D9F18373145A}"/>
              </a:ext>
            </a:extLst>
          </p:cNvPr>
          <p:cNvSpPr txBox="1">
            <a:spLocks/>
          </p:cNvSpPr>
          <p:nvPr/>
        </p:nvSpPr>
        <p:spPr>
          <a:xfrm>
            <a:off x="2438400" y="2530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Safe Browsing: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 site status</a:t>
            </a:r>
            <a:endParaRPr lang="en-US" sz="1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AB7F73-469B-41CB-89F7-1FCB3A0BCB62}"/>
              </a:ext>
            </a:extLst>
          </p:cNvPr>
          <p:cNvSpPr txBox="1">
            <a:spLocks/>
          </p:cNvSpPr>
          <p:nvPr/>
        </p:nvSpPr>
        <p:spPr>
          <a:xfrm>
            <a:off x="6096000" y="56546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Browser Warnings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6797521-4B47-4535-9DA4-633E89D4722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35</a:t>
            </a:fld>
            <a:r>
              <a:rPr lang="bg-BG" dirty="0"/>
              <a:t> от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hlinkClick r:id="rId2"/>
            <a:extLst>
              <a:ext uri="{FF2B5EF4-FFF2-40B4-BE49-F238E27FC236}">
                <a16:creationId xmlns:a16="http://schemas.microsoft.com/office/drawing/2014/main" id="{134AB7B5-0C48-455A-9697-2AEEFABD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990600"/>
            <a:ext cx="1885950" cy="215265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128AB770-72BC-4C8E-86A6-99F5CE17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11" y="1143000"/>
            <a:ext cx="2528316" cy="147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063E2-87DA-471C-9578-5FBC27BF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03613"/>
            <a:ext cx="2883789" cy="2635187"/>
          </a:xfrm>
          <a:prstGeom prst="rect">
            <a:avLst/>
          </a:prstGeom>
        </p:spPr>
      </p:pic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71FED755-ACE1-4959-82AD-C6ACECE0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628" y="2723102"/>
            <a:ext cx="2440972" cy="344909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61185F7-F495-4892-BB26-7CFDD3141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267200"/>
            <a:ext cx="2662047" cy="1544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8E7E999-6F29-4D4F-B07E-B5D2F98557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84D13-0461-48A9-B68D-ED8E782125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787057-E5C6-41F7-8F4D-86C7F3C8A5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057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Резонни </a:t>
            </a:r>
            <a:r>
              <a:rPr lang="bg-BG" sz="2300" dirty="0">
                <a:solidFill>
                  <a:srgbClr val="FF3300"/>
                </a:solidFill>
              </a:rPr>
              <a:t>Мерки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1436DA81-9727-419D-A620-4C073180EC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1" y="990600"/>
            <a:ext cx="2707767" cy="1340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55551E-F883-4EE9-ADB3-6EDDE0599B86}"/>
              </a:ext>
            </a:extLst>
          </p:cNvPr>
          <p:cNvSpPr txBox="1">
            <a:spLocks/>
          </p:cNvSpPr>
          <p:nvPr/>
        </p:nvSpPr>
        <p:spPr>
          <a:xfrm>
            <a:off x="228600" y="7016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I.</a:t>
            </a:r>
            <a:r>
              <a:rPr lang="en-US" sz="1400" b="1" u="sng" dirty="0"/>
              <a:t> </a:t>
            </a:r>
            <a:r>
              <a:rPr lang="bg-BG" sz="1400" b="1" u="sng" dirty="0"/>
              <a:t>Поддържаме </a:t>
            </a:r>
            <a:r>
              <a:rPr lang="en-US" sz="1400" b="1" u="sng" dirty="0">
                <a:solidFill>
                  <a:srgbClr val="0000FF"/>
                </a:solidFill>
              </a:rPr>
              <a:t>WordPress </a:t>
            </a:r>
            <a:r>
              <a:rPr lang="en-US" sz="1400" b="1" u="sng" dirty="0">
                <a:solidFill>
                  <a:srgbClr val="FF0000"/>
                </a:solidFill>
              </a:rPr>
              <a:t>Updated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6C23E1-FD2E-4B51-A52A-D5FF97558975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Ядро</a:t>
            </a:r>
            <a:r>
              <a:rPr lang="en-US" sz="1100" dirty="0"/>
              <a:t>/Core</a:t>
            </a:r>
            <a:r>
              <a:rPr lang="bg-BG" sz="1100" dirty="0"/>
              <a:t>: Регулярни Поддръжка и Актуализации: 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53C94C-D362-49C2-8F20-C2AF9598326D}"/>
              </a:ext>
            </a:extLst>
          </p:cNvPr>
          <p:cNvSpPr txBox="1">
            <a:spLocks/>
          </p:cNvSpPr>
          <p:nvPr/>
        </p:nvSpPr>
        <p:spPr>
          <a:xfrm>
            <a:off x="381000" y="2438400"/>
            <a:ext cx="3350323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000" dirty="0"/>
              <a:t>Подразбиращо се АВТОМАТИЧНО Инсталиране на </a:t>
            </a:r>
            <a:r>
              <a:rPr lang="en-US" sz="1000" dirty="0"/>
              <a:t>Minor</a:t>
            </a:r>
            <a:r>
              <a:rPr lang="bg-BG" sz="1000" dirty="0"/>
              <a:t> </a:t>
            </a:r>
            <a:r>
              <a:rPr lang="en-US" sz="1000" dirty="0"/>
              <a:t>Update</a:t>
            </a:r>
            <a:r>
              <a:rPr lang="bg-BG" sz="1000" dirty="0"/>
              <a:t>-и</a:t>
            </a:r>
          </a:p>
          <a:p>
            <a:pPr marL="177800" indent="-177800"/>
            <a:r>
              <a:rPr lang="bg-BG" sz="1000" dirty="0"/>
              <a:t>Актуализация на Основни версии правим ние: „на ръка“</a:t>
            </a:r>
            <a:endParaRPr lang="en-US" sz="1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0BFEBD-D744-4986-9ACD-3EA05DB42E8C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9900"/>
                </a:solidFill>
              </a:rPr>
              <a:t>Open-Source</a:t>
            </a:r>
            <a:r>
              <a:rPr lang="bg-BG" sz="1600" dirty="0">
                <a:solidFill>
                  <a:srgbClr val="FF9900"/>
                </a:solidFill>
              </a:rPr>
              <a:t> Софтуер</a:t>
            </a:r>
            <a:endParaRPr lang="en-US" sz="1600" dirty="0">
              <a:solidFill>
                <a:srgbClr val="FF99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807C9A-08D2-459F-A5D1-A59C3F94DBF2}"/>
              </a:ext>
            </a:extLst>
          </p:cNvPr>
          <p:cNvSpPr txBox="1">
            <a:spLocks/>
          </p:cNvSpPr>
          <p:nvPr/>
        </p:nvSpPr>
        <p:spPr>
          <a:xfrm>
            <a:off x="228600" y="3086100"/>
            <a:ext cx="42672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Plugin-</a:t>
            </a:r>
            <a:r>
              <a:rPr lang="bg-BG" sz="1100" dirty="0"/>
              <a:t>и </a:t>
            </a:r>
            <a:r>
              <a:rPr lang="bg-BG" sz="1100" dirty="0" err="1"/>
              <a:t>и</a:t>
            </a:r>
            <a:r>
              <a:rPr lang="en-US" sz="1100" dirty="0"/>
              <a:t>Theme-</a:t>
            </a:r>
            <a:r>
              <a:rPr lang="bg-BG" sz="1100" dirty="0"/>
              <a:t>и: Регулярни </a:t>
            </a:r>
            <a:r>
              <a:rPr lang="en-US" sz="1100" dirty="0"/>
              <a:t>Update-</a:t>
            </a:r>
            <a:r>
              <a:rPr lang="bg-BG" sz="1100" dirty="0"/>
              <a:t>и от Външни Разработчици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4F67A5-621A-488E-9FC0-81F1AB56A995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Nota Bene:</a:t>
            </a:r>
            <a:r>
              <a:rPr lang="bg-BG" sz="1100" dirty="0"/>
              <a:t> </a:t>
            </a:r>
            <a:endParaRPr lang="en-US" sz="11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102443-CA52-4336-97D2-95EF926F0EAB}"/>
              </a:ext>
            </a:extLst>
          </p:cNvPr>
          <p:cNvSpPr txBox="1">
            <a:spLocks/>
          </p:cNvSpPr>
          <p:nvPr/>
        </p:nvSpPr>
        <p:spPr>
          <a:xfrm>
            <a:off x="381000" y="3581400"/>
            <a:ext cx="41148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WordPress </a:t>
            </a:r>
            <a:r>
              <a:rPr lang="bg-BG" sz="1100" dirty="0"/>
              <a:t>Ядрото и </a:t>
            </a:r>
            <a:r>
              <a:rPr lang="en-US" sz="1100" dirty="0"/>
              <a:t>Plugin</a:t>
            </a:r>
            <a:r>
              <a:rPr lang="bg-BG" sz="1100" dirty="0"/>
              <a:t>-ите следва ВИНАГИ да бъдат Актуализирани ДО ПОСЛЕДНА Версия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6A22-6B67-404D-92E2-4676F144AB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4494" y="2660904"/>
            <a:ext cx="2450306" cy="343509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0932A6-D2E0-4402-A421-5849C4B01B5D}"/>
              </a:ext>
            </a:extLst>
          </p:cNvPr>
          <p:cNvSpPr txBox="1">
            <a:spLocks/>
          </p:cNvSpPr>
          <p:nvPr/>
        </p:nvSpPr>
        <p:spPr>
          <a:xfrm>
            <a:off x="228600" y="3978272"/>
            <a:ext cx="4191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II. </a:t>
            </a:r>
            <a:r>
              <a:rPr lang="bg-BG" sz="1400" b="1" u="sng" dirty="0">
                <a:solidFill>
                  <a:srgbClr val="FF0000"/>
                </a:solidFill>
              </a:rPr>
              <a:t>Сигурни</a:t>
            </a:r>
            <a:r>
              <a:rPr lang="bg-BG" sz="1400" b="1" u="sng" dirty="0"/>
              <a:t> </a:t>
            </a:r>
            <a:r>
              <a:rPr lang="bg-BG" sz="1400" b="1" u="sng" dirty="0">
                <a:solidFill>
                  <a:srgbClr val="0000FF"/>
                </a:solidFill>
              </a:rPr>
              <a:t>Пароли</a:t>
            </a:r>
            <a:r>
              <a:rPr lang="en-US" sz="1400" b="1" u="sng" dirty="0">
                <a:solidFill>
                  <a:srgbClr val="0000FF"/>
                </a:solidFill>
              </a:rPr>
              <a:t> </a:t>
            </a:r>
            <a:r>
              <a:rPr lang="bg-BG" sz="1400" b="1" u="sng" dirty="0"/>
              <a:t>и </a:t>
            </a:r>
            <a:r>
              <a:rPr lang="bg-BG" sz="1400" b="1" u="sng" dirty="0">
                <a:solidFill>
                  <a:srgbClr val="0000FF"/>
                </a:solidFill>
              </a:rPr>
              <a:t>Правомощия</a:t>
            </a:r>
            <a:r>
              <a:rPr lang="bg-BG" sz="1400" b="1" u="sng" dirty="0"/>
              <a:t> на Потребители</a:t>
            </a:r>
            <a:r>
              <a:rPr lang="bg-BG" sz="1400" dirty="0"/>
              <a:t>: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D3A57B-B945-402D-AF70-01A747DE5523}"/>
              </a:ext>
            </a:extLst>
          </p:cNvPr>
          <p:cNvSpPr txBox="1">
            <a:spLocks/>
          </p:cNvSpPr>
          <p:nvPr/>
        </p:nvSpPr>
        <p:spPr>
          <a:xfrm>
            <a:off x="228600" y="4267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STRONG Passwords </a:t>
            </a:r>
            <a:r>
              <a:rPr lang="bg-BG" sz="1100" dirty="0"/>
              <a:t>в: </a:t>
            </a:r>
            <a:endParaRPr lang="en-US" sz="11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1659AD-EFD5-45C8-8ACB-085C6AE6427C}"/>
              </a:ext>
            </a:extLst>
          </p:cNvPr>
          <p:cNvSpPr txBox="1">
            <a:spLocks/>
          </p:cNvSpPr>
          <p:nvPr/>
        </p:nvSpPr>
        <p:spPr>
          <a:xfrm>
            <a:off x="381000" y="4457700"/>
            <a:ext cx="3924300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000" dirty="0"/>
              <a:t>WordPress admin area</a:t>
            </a:r>
            <a:endParaRPr lang="bg-BG" sz="1000" dirty="0"/>
          </a:p>
          <a:p>
            <a:pPr marL="177800" indent="-177800"/>
            <a:r>
              <a:rPr lang="en-US" sz="1000" dirty="0"/>
              <a:t>FTP-</a:t>
            </a:r>
            <a:r>
              <a:rPr lang="bg-BG" sz="1000" dirty="0"/>
              <a:t>Акаунти</a:t>
            </a:r>
          </a:p>
          <a:p>
            <a:pPr marL="177800" indent="-177800"/>
            <a:r>
              <a:rPr lang="bg-BG" sz="1000" dirty="0"/>
              <a:t>База-данни</a:t>
            </a:r>
          </a:p>
          <a:p>
            <a:pPr marL="177800" indent="-177800"/>
            <a:r>
              <a:rPr lang="en-US" sz="1000" dirty="0"/>
              <a:t>WordPress </a:t>
            </a:r>
            <a:r>
              <a:rPr lang="bg-BG" sz="1000" dirty="0"/>
              <a:t>Хостинг Акаунт</a:t>
            </a:r>
          </a:p>
          <a:p>
            <a:pPr marL="177800" indent="-177800"/>
            <a:r>
              <a:rPr lang="bg-BG" sz="1000" dirty="0"/>
              <a:t>Обичайни </a:t>
            </a:r>
            <a:r>
              <a:rPr lang="en-US" sz="1000" dirty="0"/>
              <a:t>email </a:t>
            </a:r>
            <a:r>
              <a:rPr lang="bg-BG" sz="1000" dirty="0"/>
              <a:t>Адреси с Домейн-Името на нашия Сайт</a:t>
            </a:r>
            <a:endParaRPr lang="en-US" sz="1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FB2DBD-4979-4EFC-9F14-96F3754869BB}"/>
              </a:ext>
            </a:extLst>
          </p:cNvPr>
          <p:cNvSpPr txBox="1">
            <a:spLocks/>
          </p:cNvSpPr>
          <p:nvPr/>
        </p:nvSpPr>
        <p:spPr>
          <a:xfrm>
            <a:off x="6248400" y="8540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IV. WordPress </a:t>
            </a:r>
            <a:r>
              <a:rPr lang="en-US" sz="1400" b="1" u="sng" dirty="0">
                <a:solidFill>
                  <a:srgbClr val="FF0000"/>
                </a:solidFill>
              </a:rPr>
              <a:t>Backup </a:t>
            </a:r>
            <a:r>
              <a:rPr lang="en-US" sz="1400" b="1" u="sng" dirty="0"/>
              <a:t>Solution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60B963-C227-4605-A3DC-6337B7D7BBD9}"/>
              </a:ext>
            </a:extLst>
          </p:cNvPr>
          <p:cNvSpPr txBox="1">
            <a:spLocks/>
          </p:cNvSpPr>
          <p:nvPr/>
        </p:nvSpPr>
        <p:spPr>
          <a:xfrm>
            <a:off x="6248400" y="1114044"/>
            <a:ext cx="2707767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200" b="1" u="sng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UpdraftPlus</a:t>
            </a:r>
            <a:r>
              <a:rPr lang="en-US" sz="1100" dirty="0"/>
              <a:t>: </a:t>
            </a:r>
            <a:r>
              <a:rPr lang="bg-BG" sz="1100" b="1" dirty="0"/>
              <a:t>№1</a:t>
            </a:r>
            <a:r>
              <a:rPr lang="bg-BG" sz="1100" dirty="0"/>
              <a:t> </a:t>
            </a:r>
            <a:r>
              <a:rPr lang="en-US" sz="1100" dirty="0"/>
              <a:t>FREE WordPress Backup Plugin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3CDAC4-EA7C-4B7C-9BFE-C766BA0684DC}"/>
              </a:ext>
            </a:extLst>
          </p:cNvPr>
          <p:cNvSpPr txBox="1">
            <a:spLocks/>
          </p:cNvSpPr>
          <p:nvPr/>
        </p:nvSpPr>
        <p:spPr>
          <a:xfrm>
            <a:off x="6438900" y="1479168"/>
            <a:ext cx="2423827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ПЪЛЕН </a:t>
            </a:r>
            <a:r>
              <a:rPr lang="en-US" sz="1000" dirty="0"/>
              <a:t>Backup</a:t>
            </a:r>
            <a:r>
              <a:rPr lang="bg-BG" sz="1000" dirty="0"/>
              <a:t> на нашия Сайт – на Облак или Локално</a:t>
            </a:r>
          </a:p>
          <a:p>
            <a:r>
              <a:rPr lang="en-US" sz="1000" dirty="0"/>
              <a:t>Scheduled </a:t>
            </a:r>
            <a:r>
              <a:rPr lang="bg-BG" sz="1000" dirty="0"/>
              <a:t>и </a:t>
            </a:r>
            <a:r>
              <a:rPr lang="en-US" sz="1000" dirty="0"/>
              <a:t>On-Demand Backup</a:t>
            </a:r>
          </a:p>
          <a:p>
            <a:r>
              <a:rPr lang="bg-BG" sz="1000" dirty="0"/>
              <a:t>АВТОМАТИЧНО „качва“ Архивите на: </a:t>
            </a:r>
            <a:r>
              <a:rPr lang="en-US" sz="1000" dirty="0"/>
              <a:t>Dropbox, Google Drive, S3, Rackspace, FTP, SFTP, email</a:t>
            </a:r>
            <a:r>
              <a:rPr lang="bg-BG" sz="1000" dirty="0"/>
              <a:t> и др.</a:t>
            </a:r>
            <a:r>
              <a:rPr lang="en-US" sz="1000" dirty="0"/>
              <a:t> cloud storage </a:t>
            </a:r>
            <a:r>
              <a:rPr lang="bg-BG" sz="1000" dirty="0"/>
              <a:t>Услуги</a:t>
            </a:r>
            <a:endParaRPr lang="en-US" sz="10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2550777-E7B4-4DEA-9350-A822E2A929C4}"/>
              </a:ext>
            </a:extLst>
          </p:cNvPr>
          <p:cNvSpPr txBox="1">
            <a:spLocks/>
          </p:cNvSpPr>
          <p:nvPr/>
        </p:nvSpPr>
        <p:spPr>
          <a:xfrm>
            <a:off x="3505200" y="762000"/>
            <a:ext cx="1905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III. WordPress </a:t>
            </a:r>
            <a:r>
              <a:rPr lang="en-US" sz="1400" b="1" u="sng" dirty="0">
                <a:solidFill>
                  <a:srgbClr val="FF0000"/>
                </a:solidFill>
              </a:rPr>
              <a:t>Hosting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A61388F-89CE-4285-8DAA-69D325D063DA}"/>
              </a:ext>
            </a:extLst>
          </p:cNvPr>
          <p:cNvSpPr txBox="1">
            <a:spLocks/>
          </p:cNvSpPr>
          <p:nvPr/>
        </p:nvSpPr>
        <p:spPr>
          <a:xfrm>
            <a:off x="3647790" y="1198435"/>
            <a:ext cx="2686622" cy="1544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СЛЕДЕНЕ на Мрежата за Нерегламентирани дейности</a:t>
            </a:r>
            <a:endParaRPr lang="en-US" sz="1100" dirty="0"/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ПРЕВЕНЦИЯ на </a:t>
            </a:r>
            <a:r>
              <a:rPr lang="en-US" sz="1100" dirty="0">
                <a:hlinkClick r:id="rId16"/>
              </a:rPr>
              <a:t>DDoS</a:t>
            </a:r>
            <a:r>
              <a:rPr lang="en-US" sz="1100" dirty="0"/>
              <a:t>-</a:t>
            </a:r>
            <a:r>
              <a:rPr lang="bg-BG" sz="1100" dirty="0"/>
              <a:t>Атаки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Перманентно ОСЪВРЕМЕНЯВАНЕ на Софтуера и Хардуера на Сървърите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ГОТОВИ Планове за Възстановяване при Срив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04DB2052-4CEA-4629-ADD1-99A2E4FE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8595360" cy="3758184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A3FE4F23-0F36-4812-9610-2BE8439F3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50" y="3810000"/>
            <a:ext cx="3145250" cy="22297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1E7F-CA60-46F4-977F-F497872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29.7.2019 г.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704-47E7-4E5B-916D-AA25D058E2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6DCF07-4FB3-46A3-8C70-C27CD4C4FB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0BBCDF-8314-4FDD-94AB-3588C014B6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37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B76D7FB0-EB22-4071-BF17-D30163F3A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560" y="3962400"/>
            <a:ext cx="1005840" cy="3291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5BA8CF-9CEB-4CFE-B096-085993D3856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6576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Препоръчван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bg-BG" sz="2300" dirty="0"/>
              <a:t>от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0000FF"/>
                </a:solidFill>
              </a:rPr>
              <a:t>WordPress </a:t>
            </a:r>
            <a:r>
              <a:rPr lang="en-US" sz="2300" dirty="0"/>
              <a:t>Plugin</a:t>
            </a:r>
          </a:p>
        </p:txBody>
      </p:sp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088597FD-CDCD-482E-8D08-B74A04204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752475"/>
            <a:ext cx="5419725" cy="23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559F6-B8E9-4B81-BB09-BD08B809E95C}"/>
              </a:ext>
            </a:extLst>
          </p:cNvPr>
          <p:cNvSpPr txBox="1"/>
          <p:nvPr/>
        </p:nvSpPr>
        <p:spPr>
          <a:xfrm>
            <a:off x="457200" y="1295400"/>
            <a:ext cx="8382000" cy="276998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/>
              <a:t>Описание</a:t>
            </a:r>
            <a:endParaRPr lang="en-US" dirty="0"/>
          </a:p>
          <a:p>
            <a:r>
              <a:rPr lang="en-US" sz="1200" b="1" dirty="0" err="1"/>
              <a:t>Sucuri</a:t>
            </a:r>
            <a:r>
              <a:rPr lang="en-US" sz="1200" dirty="0"/>
              <a:t> Inc</a:t>
            </a:r>
            <a:r>
              <a:rPr lang="ru-RU" sz="1200" dirty="0"/>
              <a:t>. </a:t>
            </a:r>
            <a:r>
              <a:rPr lang="bg-BG" sz="1200" dirty="0"/>
              <a:t>е </a:t>
            </a:r>
            <a:r>
              <a:rPr lang="bg-BG" sz="1200" b="1" dirty="0"/>
              <a:t>Глобал</a:t>
            </a:r>
            <a:r>
              <a:rPr lang="en-US" sz="1200" b="1" dirty="0"/>
              <a:t>e</a:t>
            </a:r>
            <a:r>
              <a:rPr lang="bg-BG" sz="1200" b="1" dirty="0"/>
              <a:t>н</a:t>
            </a:r>
            <a:r>
              <a:rPr lang="en-US" sz="1200" b="1" dirty="0"/>
              <a:t> </a:t>
            </a:r>
            <a:r>
              <a:rPr lang="bg-BG" sz="1200" b="1" dirty="0"/>
              <a:t>ЛИДЕР</a:t>
            </a:r>
            <a:r>
              <a:rPr lang="bg-BG" sz="1200" dirty="0"/>
              <a:t> в Област: </a:t>
            </a:r>
            <a:r>
              <a:rPr lang="en-US" sz="1200" dirty="0"/>
              <a:t>Website </a:t>
            </a:r>
            <a:r>
              <a:rPr lang="bg-BG" sz="1200" dirty="0"/>
              <a:t>Безопасността</a:t>
            </a:r>
            <a:r>
              <a:rPr lang="ru-RU" sz="1200" dirty="0"/>
              <a:t>, </a:t>
            </a:r>
            <a:r>
              <a:rPr lang="bg-BG" sz="1200" dirty="0"/>
              <a:t>с Акцент върху </a:t>
            </a:r>
            <a:r>
              <a:rPr lang="en-US" sz="1200" b="1" dirty="0"/>
              <a:t>WordPress </a:t>
            </a:r>
            <a:r>
              <a:rPr lang="bg-BG" sz="1200" b="1" dirty="0"/>
              <a:t>Безопасност</a:t>
            </a:r>
            <a:r>
              <a:rPr lang="ru-RU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Sucuri</a:t>
            </a:r>
            <a:r>
              <a:rPr lang="bg-BG" sz="1200" dirty="0"/>
              <a:t> </a:t>
            </a:r>
            <a:r>
              <a:rPr lang="en-US" sz="1200" dirty="0"/>
              <a:t>Security plugin</a:t>
            </a:r>
            <a:r>
              <a:rPr lang="bg-BG" sz="1200" dirty="0"/>
              <a:t>: </a:t>
            </a:r>
            <a:r>
              <a:rPr lang="en-US" sz="1200" b="1" dirty="0"/>
              <a:t>free</a:t>
            </a:r>
            <a:r>
              <a:rPr lang="en-US" sz="1200" dirty="0"/>
              <a:t> </a:t>
            </a:r>
            <a:r>
              <a:rPr lang="bg-BG" sz="1200" dirty="0"/>
              <a:t>за всички </a:t>
            </a:r>
            <a:r>
              <a:rPr lang="en-US" sz="1200" dirty="0"/>
              <a:t>WordPress </a:t>
            </a:r>
            <a:r>
              <a:rPr lang="bg-BG" sz="1200" dirty="0"/>
              <a:t>Ползватели</a:t>
            </a:r>
            <a:r>
              <a:rPr lang="ru-RU" sz="1200" dirty="0"/>
              <a:t>. </a:t>
            </a:r>
            <a:r>
              <a:rPr lang="bg-BG" sz="1200" dirty="0"/>
              <a:t>Изпълнява КОМПЛЕКС Дейности по Безопасността за Заздравяване на нашата Безопасност</a:t>
            </a:r>
            <a:r>
              <a:rPr lang="ru-RU" sz="1200" dirty="0"/>
              <a:t>. </a:t>
            </a:r>
            <a:r>
              <a:rPr lang="bg-BG" sz="1200" dirty="0"/>
              <a:t>Включва редица Функционални възможности, обезпечаващи Информационна безопасност на техните </a:t>
            </a:r>
            <a:r>
              <a:rPr lang="en-US" sz="1200" dirty="0"/>
              <a:t>Web</a:t>
            </a:r>
            <a:r>
              <a:rPr lang="bg-BG" sz="1200" dirty="0"/>
              <a:t>-Сайтове</a:t>
            </a:r>
            <a:r>
              <a:rPr lang="ru-RU" sz="1200" dirty="0"/>
              <a:t>, </a:t>
            </a:r>
            <a:r>
              <a:rPr lang="bg-BG" sz="1200" dirty="0"/>
              <a:t>всяка Заздравяваща в конкретен Аспект Информационната им безопасност</a:t>
            </a:r>
            <a:r>
              <a:rPr lang="ru-RU" sz="1200" dirty="0"/>
              <a:t>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Одитира Процеса по Поддръжка на безопасността </a:t>
            </a:r>
            <a:r>
              <a:rPr lang="ru-RU" sz="1200" dirty="0"/>
              <a:t>(</a:t>
            </a:r>
            <a:r>
              <a:rPr lang="en-US" sz="1200" dirty="0"/>
              <a:t>Security Activity Auditing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Проследява Файловия ИНТЕГРИТЕТ (</a:t>
            </a:r>
            <a:r>
              <a:rPr lang="en-US" sz="1200" dirty="0"/>
              <a:t>File Integrity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Провежда Отдалечено сканиране за Зловреден софтуер/ </a:t>
            </a:r>
            <a:r>
              <a:rPr lang="en-US" sz="1200" dirty="0"/>
              <a:t>Malware</a:t>
            </a:r>
            <a:r>
              <a:rPr lang="bg-BG" sz="1200" dirty="0"/>
              <a:t> (</a:t>
            </a:r>
            <a:r>
              <a:rPr lang="en-US" sz="1200" dirty="0"/>
              <a:t>Remote Malware Scanning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Следи за евентуално попадане в „Черен списък“ (</a:t>
            </a:r>
            <a:r>
              <a:rPr lang="en-US" sz="1200" dirty="0"/>
              <a:t>Blacklist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/>
              <a:t>ГАРАНТИРАНО </a:t>
            </a:r>
            <a:r>
              <a:rPr lang="bg-BG" sz="1200" dirty="0"/>
              <a:t>Подсилва Безопасността</a:t>
            </a:r>
            <a:r>
              <a:rPr lang="en-US" sz="1200" dirty="0"/>
              <a:t> (Effective Security Hardening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Предприема Действия за Възстановяване при Злонамерена външна намеса (</a:t>
            </a:r>
            <a:r>
              <a:rPr lang="en-US" sz="1200" dirty="0"/>
              <a:t>Post</a:t>
            </a:r>
            <a:r>
              <a:rPr lang="ru-RU" sz="1200" dirty="0"/>
              <a:t>-</a:t>
            </a:r>
            <a:r>
              <a:rPr lang="en-US" sz="1200" dirty="0"/>
              <a:t>Hack Security Actions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Уведомления във връзка с Безопасността</a:t>
            </a:r>
            <a:r>
              <a:rPr lang="ru-RU" sz="1200" dirty="0"/>
              <a:t> (</a:t>
            </a:r>
            <a:r>
              <a:rPr lang="en-US" sz="1200" dirty="0"/>
              <a:t>Security Notifications</a:t>
            </a:r>
            <a:r>
              <a:rPr lang="bg-BG" sz="1200" dirty="0"/>
              <a:t>)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Firewall </a:t>
            </a:r>
            <a:r>
              <a:rPr lang="bg-BG" sz="1200" dirty="0"/>
              <a:t>на Ниво „</a:t>
            </a:r>
            <a:r>
              <a:rPr lang="en-US" sz="1200" dirty="0"/>
              <a:t>Web</a:t>
            </a:r>
            <a:r>
              <a:rPr lang="bg-BG" sz="1200" dirty="0"/>
              <a:t>-Сайт“ (ПЛАТЕНА Опция)/</a:t>
            </a:r>
            <a:r>
              <a:rPr lang="en-US" sz="1200" dirty="0"/>
              <a:t>Website Firewall</a:t>
            </a:r>
            <a:r>
              <a:rPr lang="ru-RU" sz="1200" dirty="0"/>
              <a:t> (</a:t>
            </a:r>
            <a:r>
              <a:rPr lang="en-US" sz="1200" dirty="0"/>
              <a:t>premium</a:t>
            </a:r>
            <a:r>
              <a:rPr lang="ru-RU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345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B2C6AFA-35D9-4599-89DD-10103EA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" y="685800"/>
            <a:ext cx="3441859" cy="223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4C7A-94CA-4DBC-9213-271848F86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5AF12504-3B2A-4410-9103-1774E9B5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1000"/>
            <a:ext cx="1922621" cy="256699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765F095-5B6B-4224-910A-3EB523C2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966" y="1026033"/>
            <a:ext cx="3243834" cy="2250567"/>
          </a:xfrm>
          <a:prstGeom prst="rect">
            <a:avLst/>
          </a:prstGeom>
        </p:spPr>
      </p:pic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2AE9BB99-3296-48B4-B9DB-1970DF5A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676400"/>
            <a:ext cx="3771900" cy="2615184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AD5D8AC-FD1F-43B6-8B63-F063CFCF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057400"/>
            <a:ext cx="3561302" cy="2002250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C7F47ED5-0830-42D1-B357-D5FE2A9BB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19400"/>
            <a:ext cx="3561302" cy="198339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7AEC8CBF-0744-4AB3-BDB3-BA7C64AF3F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071" y="3276600"/>
            <a:ext cx="3548729" cy="2033683"/>
          </a:xfrm>
          <a:prstGeom prst="rect">
            <a:avLst/>
          </a:prstGeom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15F601A-B76D-4106-B286-7627F4ACCA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4040981"/>
            <a:ext cx="3561302" cy="2436019"/>
          </a:xfrm>
          <a:prstGeom prst="rect">
            <a:avLst/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EA17C153-F742-435A-94A6-CB46087957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8200" y="4303490"/>
            <a:ext cx="3567589" cy="202111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379EAA-AE58-4E23-9E91-0E57B1DE3FB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8AB7-6695-483D-991D-C53603E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29.7.2019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99B542-7D98-4D4F-ADD3-1BF23D443A27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626CB-F9D3-449D-B3A6-A4648311F1B9}"/>
              </a:ext>
            </a:extLst>
          </p:cNvPr>
          <p:cNvSpPr txBox="1"/>
          <p:nvPr/>
        </p:nvSpPr>
        <p:spPr>
          <a:xfrm>
            <a:off x="1524000" y="685800"/>
            <a:ext cx="2426113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1.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</a:t>
            </a:r>
            <a:r>
              <a:rPr lang="en-US" sz="1600" u="sng" dirty="0"/>
              <a:t> Tool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34556-058F-4B2F-8B5A-C11D31A88BEF}"/>
              </a:ext>
            </a:extLst>
          </p:cNvPr>
          <p:cNvSpPr txBox="1"/>
          <p:nvPr/>
        </p:nvSpPr>
        <p:spPr>
          <a:xfrm>
            <a:off x="2385468" y="945178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E95B3-E965-4FA6-935D-3245A2F46C9F}"/>
              </a:ext>
            </a:extLst>
          </p:cNvPr>
          <p:cNvSpPr txBox="1"/>
          <p:nvPr/>
        </p:nvSpPr>
        <p:spPr>
          <a:xfrm>
            <a:off x="2385468" y="1186934"/>
            <a:ext cx="1500732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Добавени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Променени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Изтрити Файлове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5AD29-5B9C-4418-BE55-F23CE4A68CA3}"/>
              </a:ext>
            </a:extLst>
          </p:cNvPr>
          <p:cNvSpPr txBox="1"/>
          <p:nvPr/>
        </p:nvSpPr>
        <p:spPr>
          <a:xfrm>
            <a:off x="6066760" y="691515"/>
            <a:ext cx="292484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2.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 Diff</a:t>
            </a:r>
            <a:r>
              <a:rPr lang="en-US" sz="1600" u="sng" dirty="0"/>
              <a:t> Utility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25E12-AB9D-4E54-A45E-3857D5CDF3AE}"/>
              </a:ext>
            </a:extLst>
          </p:cNvPr>
          <p:cNvSpPr txBox="1"/>
          <p:nvPr/>
        </p:nvSpPr>
        <p:spPr>
          <a:xfrm>
            <a:off x="7467600" y="950893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56314-D804-4606-8813-697D7919434C}"/>
              </a:ext>
            </a:extLst>
          </p:cNvPr>
          <p:cNvSpPr txBox="1"/>
          <p:nvPr/>
        </p:nvSpPr>
        <p:spPr>
          <a:xfrm>
            <a:off x="7467600" y="1192649"/>
            <a:ext cx="1426234" cy="116955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РАЗЛИКИ във Файлове от </a:t>
            </a:r>
            <a:r>
              <a:rPr lang="en-US" sz="1000" dirty="0"/>
              <a:t>WordPress Core</a:t>
            </a:r>
            <a:r>
              <a:rPr lang="bg-BG" sz="1000" dirty="0"/>
              <a:t>, спрямо това, което „Би трябвало да бъдат“/Състояние </a:t>
            </a:r>
            <a:r>
              <a:rPr lang="en-US" sz="1000" dirty="0"/>
              <a:t>“Known Good 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5A8E6-2F47-4E2B-8C27-749BE00ABB5B}"/>
              </a:ext>
            </a:extLst>
          </p:cNvPr>
          <p:cNvSpPr txBox="1"/>
          <p:nvPr/>
        </p:nvSpPr>
        <p:spPr>
          <a:xfrm>
            <a:off x="1066800" y="1642646"/>
            <a:ext cx="310662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3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Audit </a:t>
            </a:r>
            <a:r>
              <a:rPr lang="en-US" sz="1600" u="sng" dirty="0">
                <a:solidFill>
                  <a:srgbClr val="0000FF"/>
                </a:solidFill>
              </a:rPr>
              <a:t>Logs </a:t>
            </a:r>
            <a:r>
              <a:rPr lang="en-US" sz="1600" u="sng" dirty="0"/>
              <a:t>and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Malware</a:t>
            </a:r>
            <a:r>
              <a:rPr lang="en-US" sz="1600" u="sng" dirty="0">
                <a:solidFill>
                  <a:srgbClr val="0000FF"/>
                </a:solidFill>
              </a:rPr>
              <a:t> Scanner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FCE45-E870-4D8D-BF38-86368DE5AFB5}"/>
              </a:ext>
            </a:extLst>
          </p:cNvPr>
          <p:cNvSpPr txBox="1"/>
          <p:nvPr/>
        </p:nvSpPr>
        <p:spPr>
          <a:xfrm>
            <a:off x="1066800" y="1905000"/>
            <a:ext cx="1775935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Следи и Информира</a:t>
            </a:r>
            <a:r>
              <a:rPr lang="bg-BG" sz="1200" dirty="0"/>
              <a:t> за: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EB8B-D68F-4F78-8247-A0ABFF905292}"/>
              </a:ext>
            </a:extLst>
          </p:cNvPr>
          <p:cNvSpPr txBox="1"/>
          <p:nvPr/>
        </p:nvSpPr>
        <p:spPr>
          <a:xfrm>
            <a:off x="1066800" y="2113002"/>
            <a:ext cx="1775935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SUSPICIOUS Events (</a:t>
            </a:r>
            <a:r>
              <a:rPr lang="bg-BG" sz="1000" dirty="0"/>
              <a:t>СЪМНИТЕЛНИ Събития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MALICIOUS Code </a:t>
            </a:r>
            <a:r>
              <a:rPr lang="bg-BG" sz="1000" dirty="0"/>
              <a:t>(ЗЛОВРЕДЕН Код)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308D9-A8D7-4958-A465-921B6ADDC772}"/>
              </a:ext>
            </a:extLst>
          </p:cNvPr>
          <p:cNvSpPr txBox="1"/>
          <p:nvPr/>
        </p:nvSpPr>
        <p:spPr>
          <a:xfrm>
            <a:off x="5668211" y="2057400"/>
            <a:ext cx="16469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4. </a:t>
            </a:r>
            <a:r>
              <a:rPr lang="en-US" sz="1600" u="sng" dirty="0" err="1">
                <a:solidFill>
                  <a:srgbClr val="0000FF"/>
                </a:solidFill>
              </a:rPr>
              <a:t>Sucuri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Firewall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7BA2A-145C-49DF-8636-967EF4E9DCF4}"/>
              </a:ext>
            </a:extLst>
          </p:cNvPr>
          <p:cNvSpPr txBox="1"/>
          <p:nvPr/>
        </p:nvSpPr>
        <p:spPr>
          <a:xfrm>
            <a:off x="4876800" y="2313801"/>
            <a:ext cx="212942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Предоставя ни </a:t>
            </a:r>
            <a:r>
              <a:rPr lang="bg-BG" sz="1200" dirty="0">
                <a:solidFill>
                  <a:srgbClr val="FF6600"/>
                </a:solidFill>
              </a:rPr>
              <a:t>КОНТРОЛ</a:t>
            </a:r>
            <a:r>
              <a:rPr lang="bg-BG" sz="1200" dirty="0"/>
              <a:t> над: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42B7B-90B6-45C5-B6B3-C153D8E8709F}"/>
              </a:ext>
            </a:extLst>
          </p:cNvPr>
          <p:cNvSpPr txBox="1"/>
          <p:nvPr/>
        </p:nvSpPr>
        <p:spPr>
          <a:xfrm>
            <a:off x="4876800" y="2514600"/>
            <a:ext cx="3581401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Settings VISIBILITY </a:t>
            </a:r>
            <a:r>
              <a:rPr lang="bg-BG" sz="1000" dirty="0"/>
              <a:t>(ПОВЕРИТЕЛНОСТ на Настройките)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Audit LOGS </a:t>
            </a:r>
            <a:r>
              <a:rPr lang="bg-BG" sz="1000" dirty="0"/>
              <a:t>(ЖУРНАЛИЗАНЕ на Събития)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IP </a:t>
            </a:r>
            <a:r>
              <a:rPr lang="en-US" sz="1000" dirty="0" err="1"/>
              <a:t>Blackisting</a:t>
            </a:r>
            <a:r>
              <a:rPr lang="en-US" sz="1000" dirty="0"/>
              <a:t> (</a:t>
            </a:r>
            <a:r>
              <a:rPr lang="bg-BG" sz="1000" dirty="0"/>
              <a:t>Включване в „Черен списък“ с на </a:t>
            </a:r>
            <a:r>
              <a:rPr lang="en-US" sz="1000" dirty="0"/>
              <a:t>IP</a:t>
            </a:r>
            <a:r>
              <a:rPr lang="bg-BG" sz="1000" dirty="0"/>
              <a:t>-Адреси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Cache </a:t>
            </a:r>
            <a:r>
              <a:rPr lang="bg-BG" sz="1000" dirty="0"/>
              <a:t>(„Буфер“)</a:t>
            </a:r>
            <a:endParaRPr 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D7024-7F4B-44C3-AF86-657C17C19632}"/>
              </a:ext>
            </a:extLst>
          </p:cNvPr>
          <p:cNvSpPr txBox="1"/>
          <p:nvPr/>
        </p:nvSpPr>
        <p:spPr>
          <a:xfrm>
            <a:off x="729233" y="2920425"/>
            <a:ext cx="399516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u="sng" dirty="0"/>
              <a:t>5. Опции за </a:t>
            </a:r>
            <a:r>
              <a:rPr lang="bg-BG" sz="1600" u="sng" dirty="0">
                <a:solidFill>
                  <a:srgbClr val="FF0000"/>
                </a:solidFill>
              </a:rPr>
              <a:t>ЗАСИЛВАНЕ</a:t>
            </a:r>
            <a:r>
              <a:rPr lang="bg-BG" sz="1600" u="sng" dirty="0"/>
              <a:t> на </a:t>
            </a:r>
            <a:r>
              <a:rPr lang="bg-BG" sz="1600" u="sng" dirty="0">
                <a:solidFill>
                  <a:srgbClr val="0000FF"/>
                </a:solidFill>
              </a:rPr>
              <a:t>Информационната безопасност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BE25D-75BC-435C-8CE7-56A58E29A629}"/>
              </a:ext>
            </a:extLst>
          </p:cNvPr>
          <p:cNvSpPr txBox="1"/>
          <p:nvPr/>
        </p:nvSpPr>
        <p:spPr>
          <a:xfrm>
            <a:off x="762000" y="3427512"/>
            <a:ext cx="141679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  <a:r>
              <a:rPr lang="en-US" sz="1200" dirty="0">
                <a:solidFill>
                  <a:srgbClr val="FF6600"/>
                </a:solidFill>
              </a:rPr>
              <a:t> Hardening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E06-1CEF-42F5-8EB7-0A324E1CEEE5}"/>
              </a:ext>
            </a:extLst>
          </p:cNvPr>
          <p:cNvSpPr txBox="1"/>
          <p:nvPr/>
        </p:nvSpPr>
        <p:spPr>
          <a:xfrm>
            <a:off x="2057400" y="3483114"/>
            <a:ext cx="2213971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Комплекс от Опции за ЗАСИЛВАНЕ Информационната безопасност на Сайта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FD2003-32E2-4952-B2AD-EAFD89714EA3}"/>
              </a:ext>
            </a:extLst>
          </p:cNvPr>
          <p:cNvSpPr txBox="1"/>
          <p:nvPr/>
        </p:nvSpPr>
        <p:spPr>
          <a:xfrm>
            <a:off x="5845842" y="3166646"/>
            <a:ext cx="306955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6. </a:t>
            </a:r>
            <a:r>
              <a:rPr lang="bg-BG" sz="1600" u="sng" dirty="0">
                <a:solidFill>
                  <a:srgbClr val="FF0000"/>
                </a:solidFill>
              </a:rPr>
              <a:t>Неуспешни Опити</a:t>
            </a:r>
            <a:r>
              <a:rPr lang="bg-BG" sz="1600" u="sng" dirty="0"/>
              <a:t> за </a:t>
            </a:r>
            <a:r>
              <a:rPr lang="bg-BG" sz="1600" u="sng" dirty="0">
                <a:solidFill>
                  <a:srgbClr val="FF0000"/>
                </a:solidFill>
              </a:rPr>
              <a:t>Влизане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4C46F-E735-4E3B-8FEC-4B592F5A6373}"/>
              </a:ext>
            </a:extLst>
          </p:cNvPr>
          <p:cNvSpPr txBox="1"/>
          <p:nvPr/>
        </p:nvSpPr>
        <p:spPr>
          <a:xfrm>
            <a:off x="5871186" y="3429000"/>
            <a:ext cx="209223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Предоставя Информация  </a:t>
            </a:r>
            <a:r>
              <a:rPr lang="bg-BG" sz="1200" dirty="0"/>
              <a:t>за: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E8FD1-ED0F-429D-AB37-E5C92FFC0147}"/>
              </a:ext>
            </a:extLst>
          </p:cNvPr>
          <p:cNvSpPr txBox="1"/>
          <p:nvPr/>
        </p:nvSpPr>
        <p:spPr>
          <a:xfrm>
            <a:off x="5871185" y="3637002"/>
            <a:ext cx="2282215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НЕУСПЕШНИ Опити за Влизане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Успешни Опити за Влизане (</a:t>
            </a:r>
            <a:r>
              <a:rPr lang="en-US" sz="1000" dirty="0"/>
              <a:t>Logins</a:t>
            </a:r>
            <a:r>
              <a:rPr lang="bg-BG" sz="1000" dirty="0"/>
              <a:t>)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Online </a:t>
            </a:r>
            <a:r>
              <a:rPr lang="bg-BG" sz="1000" dirty="0"/>
              <a:t>Потребители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C2BF0-F5B5-411D-8201-B366BFF6C263}"/>
              </a:ext>
            </a:extLst>
          </p:cNvPr>
          <p:cNvSpPr txBox="1"/>
          <p:nvPr/>
        </p:nvSpPr>
        <p:spPr>
          <a:xfrm>
            <a:off x="2506500" y="4038600"/>
            <a:ext cx="16845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7. </a:t>
            </a:r>
            <a:r>
              <a:rPr lang="en-US" sz="1600" u="sng" dirty="0">
                <a:solidFill>
                  <a:srgbClr val="0000FF"/>
                </a:solidFill>
              </a:rPr>
              <a:t>Post-</a:t>
            </a:r>
            <a:r>
              <a:rPr lang="en-US" sz="1600" u="sng" dirty="0">
                <a:solidFill>
                  <a:srgbClr val="FF0000"/>
                </a:solidFill>
              </a:rPr>
              <a:t>Hack</a:t>
            </a:r>
            <a:r>
              <a:rPr lang="en-US" sz="1600" u="sng" dirty="0"/>
              <a:t> Tools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782596-4530-4774-86CB-536B0F4555CB}"/>
              </a:ext>
            </a:extLst>
          </p:cNvPr>
          <p:cNvSpPr txBox="1"/>
          <p:nvPr/>
        </p:nvSpPr>
        <p:spPr>
          <a:xfrm>
            <a:off x="2510430" y="4322802"/>
            <a:ext cx="1997944" cy="7386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</a:t>
            </a:r>
            <a:r>
              <a:rPr lang="bg-BG" sz="1200" dirty="0">
                <a:solidFill>
                  <a:srgbClr val="FF6600"/>
                </a:solidFill>
              </a:rPr>
              <a:t>Инструменти</a:t>
            </a:r>
            <a:r>
              <a:rPr lang="bg-BG" sz="1000" dirty="0"/>
              <a:t>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4BF1B4-2EE4-4B27-B510-286789A04A60}"/>
              </a:ext>
            </a:extLst>
          </p:cNvPr>
          <p:cNvSpPr txBox="1"/>
          <p:nvPr/>
        </p:nvSpPr>
        <p:spPr>
          <a:xfrm>
            <a:off x="5791200" y="4191000"/>
            <a:ext cx="159370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8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Security </a:t>
            </a:r>
            <a:r>
              <a:rPr lang="en-US" sz="1600" u="sng" dirty="0">
                <a:solidFill>
                  <a:srgbClr val="0000FF"/>
                </a:solidFill>
              </a:rPr>
              <a:t>Alerts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A8855-E11A-498B-9866-0887CBCB4646}"/>
              </a:ext>
            </a:extLst>
          </p:cNvPr>
          <p:cNvSpPr txBox="1"/>
          <p:nvPr/>
        </p:nvSpPr>
        <p:spPr>
          <a:xfrm>
            <a:off x="5181600" y="4495800"/>
            <a:ext cx="3399841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Настройки Уведомления относно Безопасността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5127E-1F93-46DE-BED2-65848609A20C}"/>
              </a:ext>
            </a:extLst>
          </p:cNvPr>
          <p:cNvSpPr txBox="1"/>
          <p:nvPr/>
        </p:nvSpPr>
        <p:spPr>
          <a:xfrm>
            <a:off x="5181600" y="4702314"/>
            <a:ext cx="1997944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Инструменти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2419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3D6D33-E334-4714-BEB5-9AC3D43A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2819400" cy="2020156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B1DE752-1067-4875-B116-A5861812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634A942-1162-41EC-82CE-93FF2FCA8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7061F5-8DEC-4FA5-A108-F71E30F1D6A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67EDAF-8B47-4722-9630-5F2B2B33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477000"/>
            <a:ext cx="10668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39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3A37-01D4-4AB6-8BE6-55201C82110E}"/>
              </a:ext>
            </a:extLst>
          </p:cNvPr>
          <p:cNvSpPr txBox="1"/>
          <p:nvPr/>
        </p:nvSpPr>
        <p:spPr>
          <a:xfrm>
            <a:off x="396514" y="609600"/>
            <a:ext cx="2006383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Софтуерен Ресурс: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98B85-0ACB-4385-950C-6261A78FC676}"/>
              </a:ext>
            </a:extLst>
          </p:cNvPr>
          <p:cNvSpPr txBox="1"/>
          <p:nvPr/>
        </p:nvSpPr>
        <p:spPr>
          <a:xfrm>
            <a:off x="228600" y="905470"/>
            <a:ext cx="1756763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68288" indent="-179388">
              <a:buFont typeface="+mj-lt"/>
              <a:buAutoNum type="romanUcPeriod"/>
            </a:pPr>
            <a:r>
              <a:rPr lang="bg-BG" sz="1200" dirty="0"/>
              <a:t>Графичен Редактор:</a:t>
            </a:r>
          </a:p>
          <a:p>
            <a:pPr marL="268288"/>
            <a:r>
              <a:rPr lang="en-US" sz="1200" dirty="0"/>
              <a:t>GIMP 2 :</a:t>
            </a:r>
            <a:endParaRPr lang="bg-BG" sz="12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44C196-558D-489F-B5C4-A6766F59F5E1}"/>
              </a:ext>
            </a:extLst>
          </p:cNvPr>
          <p:cNvSpPr txBox="1">
            <a:spLocks/>
          </p:cNvSpPr>
          <p:nvPr/>
        </p:nvSpPr>
        <p:spPr>
          <a:xfrm>
            <a:off x="304800" y="102200"/>
            <a:ext cx="29718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0000FF"/>
                </a:solidFill>
              </a:rPr>
              <a:t>Допълнителен </a:t>
            </a:r>
            <a:r>
              <a:rPr lang="bg-BG" sz="2200" b="1" dirty="0">
                <a:solidFill>
                  <a:srgbClr val="FF0000"/>
                </a:solidFill>
              </a:rPr>
              <a:t>Ресурс</a:t>
            </a:r>
            <a:r>
              <a:rPr lang="bg-BG" sz="2200" dirty="0"/>
              <a:t>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779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77E6A17A-AE7C-414D-8933-ACDB633A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C82BAC9-2EDC-4E66-A384-4BF8468CF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313B0BB-B8BE-43C6-8283-D4ABD10496B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98B67A6-26E5-4A65-99EB-884A1815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477000"/>
            <a:ext cx="990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4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9C7AF-A92F-4A31-9550-18AD71192236}"/>
              </a:ext>
            </a:extLst>
          </p:cNvPr>
          <p:cNvSpPr txBox="1"/>
          <p:nvPr/>
        </p:nvSpPr>
        <p:spPr>
          <a:xfrm>
            <a:off x="396514" y="609600"/>
            <a:ext cx="2006383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Софтуерен Ресурс: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76D68-3C6C-48FE-89B6-A42852ED4208}"/>
              </a:ext>
            </a:extLst>
          </p:cNvPr>
          <p:cNvSpPr txBox="1"/>
          <p:nvPr/>
        </p:nvSpPr>
        <p:spPr>
          <a:xfrm>
            <a:off x="228601" y="1219200"/>
            <a:ext cx="3962400" cy="175432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bg-BG" sz="1200" dirty="0"/>
              <a:t>Операционна система: </a:t>
            </a:r>
            <a:r>
              <a:rPr lang="en-US" sz="1200" dirty="0"/>
              <a:t>Windows 10 Professional x64  Edition (</a:t>
            </a:r>
            <a:r>
              <a:rPr lang="bg-BG" sz="1200" dirty="0"/>
              <a:t>налична</a:t>
            </a:r>
            <a:r>
              <a:rPr lang="en-US" sz="1200" dirty="0"/>
              <a:t>)</a:t>
            </a:r>
            <a:endParaRPr lang="bg-BG" sz="1200" dirty="0"/>
          </a:p>
          <a:p>
            <a:pPr marL="228600" indent="-228600">
              <a:buFont typeface="+mj-lt"/>
              <a:buAutoNum type="arabicParenR"/>
            </a:pPr>
            <a:r>
              <a:rPr lang="en-US" sz="1200" dirty="0">
                <a:hlinkClick r:id="rId4"/>
              </a:rPr>
              <a:t>PHP 7.3.7</a:t>
            </a:r>
            <a:r>
              <a:rPr lang="en-US" sz="1200" dirty="0"/>
              <a:t> </a:t>
            </a:r>
            <a:r>
              <a:rPr lang="bg-BG" sz="1200" dirty="0"/>
              <a:t>или по-висока Версия </a:t>
            </a:r>
            <a:r>
              <a:rPr lang="en-US" sz="1200" dirty="0"/>
              <a:t>(GNU-</a:t>
            </a:r>
            <a:r>
              <a:rPr lang="bg-BG" sz="1200" dirty="0"/>
              <a:t>Софтуер</a:t>
            </a:r>
            <a:r>
              <a:rPr lang="en-US" sz="1200" dirty="0"/>
              <a:t>)</a:t>
            </a:r>
            <a:endParaRPr lang="bg-BG" sz="1200" dirty="0"/>
          </a:p>
          <a:p>
            <a:pPr marL="228600" indent="-228600">
              <a:buFont typeface="+mj-lt"/>
              <a:buAutoNum type="arabicParenR"/>
            </a:pPr>
            <a:r>
              <a:rPr lang="en-US" sz="1200" dirty="0">
                <a:hlinkClick r:id="rId5"/>
              </a:rPr>
              <a:t>MySQL 5.6</a:t>
            </a:r>
            <a:r>
              <a:rPr lang="en-US" sz="1200" dirty="0"/>
              <a:t> </a:t>
            </a:r>
            <a:r>
              <a:rPr lang="bg-BG" sz="1200" dirty="0"/>
              <a:t>или </a:t>
            </a:r>
            <a:r>
              <a:rPr lang="en-US" sz="1200" dirty="0">
                <a:hlinkClick r:id="rId6"/>
              </a:rPr>
              <a:t>MariaDB</a:t>
            </a:r>
            <a:r>
              <a:rPr lang="bg-BG" sz="1200" dirty="0"/>
              <a:t>, Версия </a:t>
            </a:r>
            <a:r>
              <a:rPr lang="bg-BG" sz="1200" dirty="0">
                <a:hlinkClick r:id="rId7"/>
              </a:rPr>
              <a:t>10.0</a:t>
            </a:r>
            <a:r>
              <a:rPr lang="bg-BG" sz="1200" dirty="0"/>
              <a:t> или по-висока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 dirty="0"/>
              <a:t>WEB</a:t>
            </a:r>
            <a:r>
              <a:rPr lang="bg-BG" sz="1200" dirty="0"/>
              <a:t>-Сървъри; Последователно:</a:t>
            </a:r>
            <a:r>
              <a:rPr lang="en-US" sz="1200" dirty="0"/>
              <a:t> </a:t>
            </a:r>
            <a:r>
              <a:rPr lang="en-US" sz="1200" dirty="0" err="1"/>
              <a:t>NginX</a:t>
            </a:r>
            <a:r>
              <a:rPr lang="en-US" sz="1200" dirty="0"/>
              <a:t> </a:t>
            </a:r>
            <a:r>
              <a:rPr lang="bg-BG" sz="1200" dirty="0"/>
              <a:t>(като </a:t>
            </a:r>
            <a:r>
              <a:rPr lang="en-US" sz="1200" dirty="0">
                <a:hlinkClick r:id="rId8"/>
              </a:rPr>
              <a:t>Reverse Proxy</a:t>
            </a:r>
            <a:r>
              <a:rPr lang="bg-BG" sz="1200" dirty="0"/>
              <a:t> за Статично) и </a:t>
            </a:r>
            <a:r>
              <a:rPr lang="en-US" sz="1200" dirty="0"/>
              <a:t>Apache </a:t>
            </a:r>
            <a:r>
              <a:rPr lang="bg-BG" sz="1200" dirty="0"/>
              <a:t>за обслужване на Динамично съдържание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 dirty="0" err="1">
                <a:hlinkClick r:id="rId9"/>
              </a:rPr>
              <a:t>WopdPress</a:t>
            </a:r>
            <a:r>
              <a:rPr lang="en-US" sz="1200" dirty="0">
                <a:hlinkClick r:id="rId9"/>
              </a:rPr>
              <a:t> 5.2.1</a:t>
            </a:r>
            <a:r>
              <a:rPr lang="en-US" sz="1200" dirty="0"/>
              <a:t>: </a:t>
            </a:r>
            <a:r>
              <a:rPr lang="bg-BG" sz="1200" dirty="0"/>
              <a:t>Система за управление на Съдържанието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F11A6EF-5C15-470D-8877-ACBB99677A64}"/>
              </a:ext>
            </a:extLst>
          </p:cNvPr>
          <p:cNvSpPr txBox="1">
            <a:spLocks/>
          </p:cNvSpPr>
          <p:nvPr/>
        </p:nvSpPr>
        <p:spPr>
          <a:xfrm>
            <a:off x="304800" y="102200"/>
            <a:ext cx="2006383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0000FF"/>
                </a:solidFill>
              </a:rPr>
              <a:t>Предпоставки</a:t>
            </a:r>
            <a:r>
              <a:rPr lang="bg-BG" sz="2200" dirty="0"/>
              <a:t>:</a:t>
            </a:r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1693C-3A23-417C-B617-454F9E019CCF}"/>
              </a:ext>
            </a:extLst>
          </p:cNvPr>
          <p:cNvSpPr txBox="1"/>
          <p:nvPr/>
        </p:nvSpPr>
        <p:spPr>
          <a:xfrm>
            <a:off x="228600" y="914400"/>
            <a:ext cx="39624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9388" indent="-179388">
              <a:buFont typeface="+mj-lt"/>
              <a:buAutoNum type="romanUcPeriod"/>
            </a:pPr>
            <a:r>
              <a:rPr lang="bg-BG" sz="1200" u="sng" dirty="0">
                <a:solidFill>
                  <a:srgbClr val="FF0000"/>
                </a:solidFill>
              </a:rPr>
              <a:t>Пряко свързан</a:t>
            </a:r>
            <a:r>
              <a:rPr lang="bg-BG" sz="1200" u="sng" dirty="0"/>
              <a:t> с </a:t>
            </a:r>
            <a:r>
              <a:rPr lang="en-US" sz="1200" u="sng" dirty="0">
                <a:solidFill>
                  <a:srgbClr val="0000FF"/>
                </a:solidFill>
              </a:rPr>
              <a:t>WordPress</a:t>
            </a:r>
            <a:r>
              <a:rPr lang="en-US" sz="1200" dirty="0"/>
              <a:t>:</a:t>
            </a:r>
            <a:endParaRPr lang="bg-BG" sz="1200" dirty="0"/>
          </a:p>
        </p:txBody>
      </p:sp>
    </p:spTree>
    <p:extLst>
      <p:ext uri="{BB962C8B-B14F-4D97-AF65-F5344CB8AC3E}">
        <p14:creationId xmlns:p14="http://schemas.microsoft.com/office/powerpoint/2010/main" val="2179890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A1FB-927E-47FE-AB6A-2C3ACE7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7DD1-04C7-49CB-B9D3-7E564770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40F3-FA6D-4F95-9EBC-EF52E87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29.7.2019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97F0-B963-44F6-A0AE-FB278068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85047F7-8043-4ABE-959D-1AD2EA2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E7660E4-586F-4172-81E8-5586318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04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14545EFA-0A99-45D5-AE2A-3C046626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082F2-D918-45C0-A812-65C2BAE13283}"/>
              </a:ext>
            </a:extLst>
          </p:cNvPr>
          <p:cNvSpPr txBox="1"/>
          <p:nvPr/>
        </p:nvSpPr>
        <p:spPr>
          <a:xfrm>
            <a:off x="396514" y="609600"/>
            <a:ext cx="2006383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Софтуерен Ресурс: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B613-7307-470A-94B9-4FD844C462E9}"/>
              </a:ext>
            </a:extLst>
          </p:cNvPr>
          <p:cNvSpPr txBox="1"/>
          <p:nvPr/>
        </p:nvSpPr>
        <p:spPr>
          <a:xfrm>
            <a:off x="248172" y="947556"/>
            <a:ext cx="2303066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C06C8E1-FA26-472B-912F-27D0FF526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C18C2C2-24DC-45DE-A493-D0B0AAC76EE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8AFBC47-A042-4398-B5CF-2E3B5EC1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477000"/>
            <a:ext cx="990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078DEF2-59C6-48FC-B1E2-30C01BDB47DE}"/>
              </a:ext>
            </a:extLst>
          </p:cNvPr>
          <p:cNvSpPr txBox="1">
            <a:spLocks/>
          </p:cNvSpPr>
          <p:nvPr/>
        </p:nvSpPr>
        <p:spPr>
          <a:xfrm>
            <a:off x="304800" y="102200"/>
            <a:ext cx="1447800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0000FF"/>
                </a:solidFill>
              </a:rPr>
              <a:t>Накратко</a:t>
            </a:r>
            <a:r>
              <a:rPr lang="bg-BG" sz="2200" dirty="0"/>
              <a:t>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144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9FB8961-15D5-4AD1-918A-51A3E154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0" y="3429000"/>
            <a:ext cx="2129790" cy="2731865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FB31FD11-B97C-4592-977F-5EF77DDF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1018"/>
            <a:ext cx="2753773" cy="175698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3B901F2-B266-4432-BA30-8FD16295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828" y="626459"/>
            <a:ext cx="4345972" cy="554574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10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постигнем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10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96514" y="609600"/>
            <a:ext cx="746486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Цели: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228600" y="905470"/>
            <a:ext cx="2267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228600" y="2096869"/>
            <a:ext cx="2195666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СТАНДАРТИЗИРАН, </a:t>
            </a:r>
            <a:r>
              <a:rPr lang="en-US" sz="1200" dirty="0"/>
              <a:t>User-</a:t>
            </a:r>
          </a:p>
          <a:p>
            <a:r>
              <a:rPr lang="bg-BG" sz="1200" dirty="0"/>
              <a:t>     </a:t>
            </a:r>
            <a:r>
              <a:rPr lang="en-US" sz="1200" dirty="0"/>
              <a:t>Friendly </a:t>
            </a:r>
            <a:r>
              <a:rPr lang="bg-BG" sz="1200" dirty="0"/>
              <a:t>Интерфейс; удобен</a:t>
            </a:r>
          </a:p>
          <a:p>
            <a:r>
              <a:rPr lang="bg-BG" sz="1200" dirty="0"/>
              <a:t>     за Поддръжка.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241325" y="2743200"/>
            <a:ext cx="232102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ВЪЗМОЖНОСТ всеки </a:t>
            </a:r>
          </a:p>
          <a:p>
            <a:r>
              <a:rPr lang="bg-BG" sz="1200" dirty="0"/>
              <a:t>     Специалист в КОНКРЕТНА </a:t>
            </a:r>
          </a:p>
          <a:p>
            <a:r>
              <a:rPr lang="bg-BG" sz="1200" dirty="0"/>
              <a:t>     Област, да може, в рамките </a:t>
            </a:r>
          </a:p>
          <a:p>
            <a:r>
              <a:rPr lang="bg-BG" sz="1200" dirty="0"/>
              <a:t>     на своите ПРАВОМОЩИЯ, </a:t>
            </a:r>
          </a:p>
          <a:p>
            <a:r>
              <a:rPr lang="bg-BG" sz="1200" dirty="0"/>
              <a:t>     САМОСТОЯТЕЛНО да </a:t>
            </a:r>
          </a:p>
          <a:p>
            <a:r>
              <a:rPr lang="bg-BG" sz="1200" dirty="0"/>
              <a:t>     Поддържа СЪОТВЕТНИ </a:t>
            </a:r>
          </a:p>
          <a:p>
            <a:r>
              <a:rPr lang="bg-BG" sz="1200" dirty="0"/>
              <a:t>     Позиции, Номенклатури и пр.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848D4-C09E-4517-AF30-C6C4D73B2C66}"/>
              </a:ext>
            </a:extLst>
          </p:cNvPr>
          <p:cNvSpPr txBox="1"/>
          <p:nvPr/>
        </p:nvSpPr>
        <p:spPr>
          <a:xfrm>
            <a:off x="6934200" y="609600"/>
            <a:ext cx="1728422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Какво печелим: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BEC35-6415-46B0-8F7F-01CF2BB2A6DF}"/>
              </a:ext>
            </a:extLst>
          </p:cNvPr>
          <p:cNvSpPr txBox="1"/>
          <p:nvPr/>
        </p:nvSpPr>
        <p:spPr>
          <a:xfrm>
            <a:off x="6781800" y="905470"/>
            <a:ext cx="2268891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     с Целевата аудитория,</a:t>
            </a:r>
          </a:p>
          <a:p>
            <a:r>
              <a:rPr lang="bg-BG" sz="1200" dirty="0"/>
              <a:t>     Изцяло ИНТЕГРИРАНА с</a:t>
            </a:r>
          </a:p>
          <a:p>
            <a:r>
              <a:rPr lang="bg-BG" sz="1200" dirty="0"/>
              <a:t>     останалите Информационни</a:t>
            </a:r>
          </a:p>
          <a:p>
            <a:r>
              <a:rPr lang="bg-BG" sz="1200" dirty="0"/>
              <a:t>     системи на Дружеството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B79F4-EBB9-45FD-8164-A95461532ADC}"/>
              </a:ext>
            </a:extLst>
          </p:cNvPr>
          <p:cNvSpPr txBox="1"/>
          <p:nvPr/>
        </p:nvSpPr>
        <p:spPr>
          <a:xfrm>
            <a:off x="6781800" y="1868269"/>
            <a:ext cx="1918667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     Приключва Стопанската</a:t>
            </a:r>
          </a:p>
          <a:p>
            <a:r>
              <a:rPr lang="bg-BG" sz="1200" dirty="0"/>
              <a:t>     дейност.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D0498-E68D-4EF3-A3DD-B3163091F711}"/>
              </a:ext>
            </a:extLst>
          </p:cNvPr>
          <p:cNvSpPr txBox="1"/>
          <p:nvPr/>
        </p:nvSpPr>
        <p:spPr>
          <a:xfrm>
            <a:off x="6794525" y="2477869"/>
            <a:ext cx="2376613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     Интеграция с други Системи/</a:t>
            </a:r>
          </a:p>
          <a:p>
            <a:r>
              <a:rPr lang="bg-BG" sz="1200" dirty="0"/>
              <a:t>     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1"/>
            <a:ext cx="4245634" cy="31812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Сайт; така също: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29.7.2019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18721</TotalTime>
  <Words>7297</Words>
  <Application>Microsoft Office PowerPoint</Application>
  <PresentationFormat>On-screen Show (4:3)</PresentationFormat>
  <Paragraphs>904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 Unicode MS</vt:lpstr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Пример:</vt:lpstr>
      <vt:lpstr>PowerPoint Presentation</vt:lpstr>
      <vt:lpstr>Входни Файлове в       :</vt:lpstr>
      <vt:lpstr>PowerPoint Presentation</vt:lpstr>
      <vt:lpstr>PowerPoint Presentation</vt:lpstr>
      <vt:lpstr>Пример с MathJaX:</vt:lpstr>
      <vt:lpstr>WordPress.com поддържа              : Система, изключително пригодна за представяне на Съдържанието</vt:lpstr>
      <vt:lpstr>Информационна Безопасност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Velin Skenderov</cp:lastModifiedBy>
  <cp:revision>493</cp:revision>
  <dcterms:created xsi:type="dcterms:W3CDTF">2019-03-27T12:08:22Z</dcterms:created>
  <dcterms:modified xsi:type="dcterms:W3CDTF">2019-07-29T13:53:17Z</dcterms:modified>
</cp:coreProperties>
</file>